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2" r:id="rId2"/>
    <p:sldId id="300" r:id="rId3"/>
    <p:sldId id="401" r:id="rId4"/>
    <p:sldId id="379" r:id="rId5"/>
    <p:sldId id="395" r:id="rId6"/>
    <p:sldId id="380" r:id="rId7"/>
    <p:sldId id="397" r:id="rId8"/>
    <p:sldId id="385" r:id="rId9"/>
    <p:sldId id="384" r:id="rId10"/>
    <p:sldId id="392" r:id="rId11"/>
    <p:sldId id="391" r:id="rId12"/>
    <p:sldId id="393" r:id="rId13"/>
    <p:sldId id="405" r:id="rId14"/>
    <p:sldId id="403" r:id="rId15"/>
    <p:sldId id="362" r:id="rId16"/>
    <p:sldId id="363" r:id="rId17"/>
    <p:sldId id="377" r:id="rId18"/>
    <p:sldId id="375" r:id="rId19"/>
    <p:sldId id="376" r:id="rId20"/>
    <p:sldId id="372" r:id="rId21"/>
    <p:sldId id="373" r:id="rId22"/>
    <p:sldId id="374" r:id="rId23"/>
    <p:sldId id="343" r:id="rId24"/>
    <p:sldId id="351" r:id="rId25"/>
    <p:sldId id="347" r:id="rId26"/>
    <p:sldId id="404" r:id="rId27"/>
    <p:sldId id="364" r:id="rId28"/>
    <p:sldId id="400" r:id="rId29"/>
  </p:sldIdLst>
  <p:sldSz cx="9144000" cy="6858000" type="screen4x3"/>
  <p:notesSz cx="6950075" cy="92360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p:cViewPr varScale="1">
        <p:scale>
          <a:sx n="101" d="100"/>
          <a:sy n="101" d="100"/>
        </p:scale>
        <p:origin x="108" y="30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3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241D79A5-2B23-4411-8306-E66C94500648}" type="datetimeFigureOut">
              <a:rPr lang="en-US" smtClean="0"/>
              <a:t>3/21/2018</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C614EF2-93C8-4616-81C8-65E86DE85B8C}" type="slidenum">
              <a:rPr lang="en-US" smtClean="0"/>
              <a:t>‹#›</a:t>
            </a:fld>
            <a:endParaRPr lang="en-US"/>
          </a:p>
        </p:txBody>
      </p:sp>
    </p:spTree>
    <p:extLst>
      <p:ext uri="{BB962C8B-B14F-4D97-AF65-F5344CB8AC3E}">
        <p14:creationId xmlns:p14="http://schemas.microsoft.com/office/powerpoint/2010/main" val="140800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3064"/>
          </a:xfrm>
          <a:prstGeom prst="rect">
            <a:avLst/>
          </a:prstGeom>
        </p:spPr>
        <p:txBody>
          <a:bodyPr vert="horz" lIns="90617" tIns="45309" rIns="90617" bIns="45309" rtlCol="0"/>
          <a:lstStyle>
            <a:lvl1pPr algn="l">
              <a:defRPr sz="1200"/>
            </a:lvl1pPr>
          </a:lstStyle>
          <a:p>
            <a:endParaRPr lang="en-US"/>
          </a:p>
        </p:txBody>
      </p:sp>
      <p:sp>
        <p:nvSpPr>
          <p:cNvPr id="3" name="Date Placeholder 2"/>
          <p:cNvSpPr>
            <a:spLocks noGrp="1"/>
          </p:cNvSpPr>
          <p:nvPr>
            <p:ph type="dt" idx="1"/>
          </p:nvPr>
        </p:nvSpPr>
        <p:spPr>
          <a:xfrm>
            <a:off x="3936910" y="0"/>
            <a:ext cx="3011595" cy="463064"/>
          </a:xfrm>
          <a:prstGeom prst="rect">
            <a:avLst/>
          </a:prstGeom>
        </p:spPr>
        <p:txBody>
          <a:bodyPr vert="horz" lIns="90617" tIns="45309" rIns="90617" bIns="45309" rtlCol="0"/>
          <a:lstStyle>
            <a:lvl1pPr algn="r">
              <a:defRPr sz="1200"/>
            </a:lvl1pPr>
          </a:lstStyle>
          <a:p>
            <a:fld id="{5FEA3FD7-5D3C-4296-8EFC-E708A6C78E24}" type="datetimeFigureOut">
              <a:rPr lang="en-US" smtClean="0"/>
              <a:t>3/21/2018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0617" tIns="45309" rIns="90617" bIns="45309" rtlCol="0" anchor="ctr"/>
          <a:lstStyle/>
          <a:p>
            <a:endParaRPr lang="en-US"/>
          </a:p>
        </p:txBody>
      </p:sp>
      <p:sp>
        <p:nvSpPr>
          <p:cNvPr id="5" name="Notes Placeholder 4"/>
          <p:cNvSpPr>
            <a:spLocks noGrp="1"/>
          </p:cNvSpPr>
          <p:nvPr>
            <p:ph type="body" sz="quarter" idx="3"/>
          </p:nvPr>
        </p:nvSpPr>
        <p:spPr>
          <a:xfrm>
            <a:off x="694379" y="4444782"/>
            <a:ext cx="5561317" cy="3636784"/>
          </a:xfrm>
          <a:prstGeom prst="rect">
            <a:avLst/>
          </a:prstGeom>
        </p:spPr>
        <p:txBody>
          <a:bodyPr vert="horz" lIns="90617" tIns="45309" rIns="90617" bIns="4530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012"/>
            <a:ext cx="3011595" cy="463064"/>
          </a:xfrm>
          <a:prstGeom prst="rect">
            <a:avLst/>
          </a:prstGeom>
        </p:spPr>
        <p:txBody>
          <a:bodyPr vert="horz" lIns="90617" tIns="45309" rIns="90617" bIns="45309" rtlCol="0" anchor="b"/>
          <a:lstStyle>
            <a:lvl1pPr algn="l">
              <a:defRPr sz="1200"/>
            </a:lvl1pPr>
          </a:lstStyle>
          <a:p>
            <a:endParaRPr lang="en-US"/>
          </a:p>
        </p:txBody>
      </p:sp>
      <p:sp>
        <p:nvSpPr>
          <p:cNvPr id="7" name="Slide Number Placeholder 6"/>
          <p:cNvSpPr>
            <a:spLocks noGrp="1"/>
          </p:cNvSpPr>
          <p:nvPr>
            <p:ph type="sldNum" sz="quarter" idx="5"/>
          </p:nvPr>
        </p:nvSpPr>
        <p:spPr>
          <a:xfrm>
            <a:off x="3936910" y="8773012"/>
            <a:ext cx="3011595" cy="463064"/>
          </a:xfrm>
          <a:prstGeom prst="rect">
            <a:avLst/>
          </a:prstGeom>
        </p:spPr>
        <p:txBody>
          <a:bodyPr vert="horz" lIns="90617" tIns="45309" rIns="90617" bIns="45309" rtlCol="0" anchor="b"/>
          <a:lstStyle>
            <a:lvl1pPr algn="r">
              <a:defRPr sz="1200"/>
            </a:lvl1pPr>
          </a:lstStyle>
          <a:p>
            <a:fld id="{7C906562-1129-45D1-9959-C16F8386C3F3}" type="slidenum">
              <a:rPr lang="en-US" smtClean="0"/>
              <a:t>‹#›</a:t>
            </a:fld>
            <a:endParaRPr lang="en-US"/>
          </a:p>
        </p:txBody>
      </p:sp>
    </p:spTree>
    <p:extLst>
      <p:ext uri="{BB962C8B-B14F-4D97-AF65-F5344CB8AC3E}">
        <p14:creationId xmlns:p14="http://schemas.microsoft.com/office/powerpoint/2010/main" val="339628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B165A-749C-4681-BF70-8B8CCD9F169C}" type="slidenum">
              <a:rPr lang="en-US"/>
              <a:pPr/>
              <a:t>4</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514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D272B1-AE7F-445E-AB67-0B771C12C2CF}" type="slidenum">
              <a:rPr lang="en-US" smtClean="0"/>
              <a:pPr/>
              <a:t>9</a:t>
            </a:fld>
            <a:endParaRPr lang="en-US"/>
          </a:p>
        </p:txBody>
      </p:sp>
    </p:spTree>
    <p:extLst>
      <p:ext uri="{BB962C8B-B14F-4D97-AF65-F5344CB8AC3E}">
        <p14:creationId xmlns:p14="http://schemas.microsoft.com/office/powerpoint/2010/main" val="372969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DD883F-58C5-4BBB-92E4-DF5A56076F78}"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D883F-58C5-4BBB-92E4-DF5A56076F78}"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D883F-58C5-4BBB-92E4-DF5A56076F78}"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D883F-58C5-4BBB-92E4-DF5A56076F78}"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DCDFF-076C-4EE6-A509-7AA85DDF7FA9}" type="slidenum">
              <a:rPr lang="en-US" smtClean="0"/>
              <a:pPr/>
              <a:t>‹#›</a:t>
            </a:fld>
            <a:endParaRPr lang="en-US"/>
          </a:p>
        </p:txBody>
      </p:sp>
    </p:spTree>
    <p:extLst>
      <p:ext uri="{BB962C8B-B14F-4D97-AF65-F5344CB8AC3E}">
        <p14:creationId xmlns:p14="http://schemas.microsoft.com/office/powerpoint/2010/main" val="116974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D883F-58C5-4BBB-92E4-DF5A56076F78}"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D883F-58C5-4BBB-92E4-DF5A56076F78}"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DD883F-58C5-4BBB-92E4-DF5A56076F78}"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DD883F-58C5-4BBB-92E4-DF5A56076F78}" type="datetimeFigureOut">
              <a:rPr lang="en-US" smtClean="0"/>
              <a:pPr/>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DD883F-58C5-4BBB-92E4-DF5A56076F78}" type="datetimeFigureOut">
              <a:rPr lang="en-US" smtClean="0"/>
              <a:pPr/>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883F-58C5-4BBB-92E4-DF5A56076F78}" type="datetimeFigureOut">
              <a:rPr lang="en-US" smtClean="0"/>
              <a:pPr/>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D883F-58C5-4BBB-92E4-DF5A56076F78}"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D883F-58C5-4BBB-92E4-DF5A56076F78}"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DCDFF-076C-4EE6-A509-7AA85DDF7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883F-58C5-4BBB-92E4-DF5A56076F78}" type="datetimeFigureOut">
              <a:rPr lang="en-US" smtClean="0"/>
              <a:pPr/>
              <a:t>3/21/2018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DCDFF-076C-4EE6-A509-7AA85DDF7FA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idc.tamu.edu/public.net/Reports/OutOfCountyArrestContacts.asp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48600" cy="2362200"/>
          </a:xfrm>
        </p:spPr>
        <p:txBody>
          <a:bodyPr>
            <a:normAutofit fontScale="90000"/>
          </a:bodyPr>
          <a:lstStyle/>
          <a:p>
            <a:r>
              <a:rPr lang="en-US" b="1" i="1" dirty="0"/>
              <a:t>Indigence Issues in County Courts: The Labyrinth of Mental Health &amp; Fines, Fees, and Costs</a:t>
            </a:r>
            <a:r>
              <a:rPr lang="en-US" dirty="0"/>
              <a:t/>
            </a:r>
            <a:br>
              <a:rPr lang="en-US" dirty="0"/>
            </a:br>
            <a:endParaRPr lang="en-US" sz="4000" i="1" dirty="0"/>
          </a:p>
        </p:txBody>
      </p:sp>
      <p:sp>
        <p:nvSpPr>
          <p:cNvPr id="3" name="Subtitle 2"/>
          <p:cNvSpPr>
            <a:spLocks noGrp="1"/>
          </p:cNvSpPr>
          <p:nvPr>
            <p:ph type="subTitle" idx="1"/>
          </p:nvPr>
        </p:nvSpPr>
        <p:spPr>
          <a:xfrm>
            <a:off x="609600" y="2743200"/>
            <a:ext cx="8001000" cy="2743200"/>
          </a:xfrm>
        </p:spPr>
        <p:txBody>
          <a:bodyPr>
            <a:normAutofit/>
          </a:bodyPr>
          <a:lstStyle/>
          <a:p>
            <a:endParaRPr lang="en-US" sz="2400" dirty="0" smtClean="0"/>
          </a:p>
          <a:p>
            <a:endParaRPr lang="en-US" sz="2400" dirty="0" smtClean="0"/>
          </a:p>
          <a:p>
            <a:r>
              <a:rPr lang="en-US" sz="1300" dirty="0" smtClean="0"/>
              <a:t> </a:t>
            </a:r>
            <a:endParaRPr lang="en-US" sz="1300" dirty="0"/>
          </a:p>
          <a:p>
            <a:endParaRPr lang="en-US" dirty="0"/>
          </a:p>
          <a:p>
            <a:endParaRPr lang="en-US" dirty="0"/>
          </a:p>
        </p:txBody>
      </p:sp>
      <p:sp>
        <p:nvSpPr>
          <p:cNvPr id="4" name="Rectangle 3"/>
          <p:cNvSpPr/>
          <p:nvPr/>
        </p:nvSpPr>
        <p:spPr>
          <a:xfrm>
            <a:off x="190500" y="2971800"/>
            <a:ext cx="8839200" cy="3667799"/>
          </a:xfrm>
          <a:prstGeom prst="rect">
            <a:avLst/>
          </a:prstGeom>
        </p:spPr>
        <p:txBody>
          <a:bodyPr wrap="square">
            <a:spAutoFit/>
          </a:bodyPr>
          <a:lstStyle/>
          <a:p>
            <a:pPr algn="ctr">
              <a:lnSpc>
                <a:spcPct val="107000"/>
              </a:lnSpc>
              <a:spcAft>
                <a:spcPts val="800"/>
              </a:spcAft>
            </a:pPr>
            <a:r>
              <a:rPr lang="en-US" sz="3200" b="1" dirty="0">
                <a:solidFill>
                  <a:srgbClr val="C00000"/>
                </a:solidFill>
                <a:latin typeface="Century Schoolbook" panose="02040604050505020304" pitchFamily="18" charset="0"/>
                <a:ea typeface="Calibri" panose="020F0502020204030204" pitchFamily="34" charset="0"/>
                <a:cs typeface="Times New Roman" panose="02020603050405020304" pitchFamily="18" charset="0"/>
              </a:rPr>
              <a:t>2018 Spring Judicial Education </a:t>
            </a:r>
            <a:r>
              <a:rPr lang="en-US" sz="3200" b="1" dirty="0" smtClean="0">
                <a:solidFill>
                  <a:srgbClr val="C00000"/>
                </a:solidFill>
                <a:latin typeface="Century Schoolbook" panose="02040604050505020304" pitchFamily="18" charset="0"/>
                <a:ea typeface="Calibri" panose="020F0502020204030204" pitchFamily="34" charset="0"/>
                <a:cs typeface="Times New Roman" panose="02020603050405020304" pitchFamily="18" charset="0"/>
              </a:rPr>
              <a:t>Session</a:t>
            </a:r>
            <a:r>
              <a:rPr lang="en-US" sz="2400" b="1" dirty="0" smtClean="0">
                <a:solidFill>
                  <a:srgbClr val="C00000"/>
                </a:solidFill>
                <a:latin typeface="Century Schoolbook" panose="02040604050505020304" pitchFamily="18" charset="0"/>
                <a:ea typeface="Calibri" panose="020F0502020204030204" pitchFamily="34" charset="0"/>
                <a:cs typeface="Times New Roman" panose="02020603050405020304" pitchFamily="18" charset="0"/>
              </a:rPr>
              <a:t/>
            </a:r>
            <a:br>
              <a:rPr lang="en-US" sz="2400" b="1" dirty="0" smtClean="0">
                <a:solidFill>
                  <a:srgbClr val="C00000"/>
                </a:solidFill>
                <a:latin typeface="Century Schoolbook" panose="02040604050505020304" pitchFamily="18" charset="0"/>
                <a:ea typeface="Calibri" panose="020F0502020204030204" pitchFamily="34" charset="0"/>
                <a:cs typeface="Times New Roman" panose="02020603050405020304" pitchFamily="18" charset="0"/>
              </a:rPr>
            </a:br>
            <a:r>
              <a:rPr lang="en-US" sz="1400" b="1" dirty="0" smtClean="0">
                <a:solidFill>
                  <a:srgbClr val="C00000"/>
                </a:solidFill>
                <a:latin typeface="Century" panose="02040604050505020304" pitchFamily="18" charset="0"/>
                <a:ea typeface="Calibri" panose="020F0502020204030204" pitchFamily="34" charset="0"/>
                <a:cs typeface="Times New Roman" panose="02020603050405020304" pitchFamily="18" charset="0"/>
              </a:rPr>
              <a:t>March 21, 2018</a:t>
            </a:r>
            <a:endParaRPr lang="en-US" sz="1400" dirty="0">
              <a:latin typeface="Century" panose="020406040505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b="1" dirty="0">
                <a:solidFill>
                  <a:srgbClr val="C00000"/>
                </a:solidFill>
                <a:latin typeface="Century" panose="02040604050505020304" pitchFamily="18" charset="0"/>
                <a:ea typeface="Calibri" panose="020F0502020204030204" pitchFamily="34" charset="0"/>
                <a:cs typeface="Times New Roman" panose="02020603050405020304" pitchFamily="18" charset="0"/>
              </a:rPr>
              <a:t>(Overton Hotel &amp; Conference Center)</a:t>
            </a:r>
            <a:endParaRPr lang="en-US" sz="1400" dirty="0">
              <a:latin typeface="Century" panose="020406040505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b="1" dirty="0" smtClean="0">
              <a:latin typeface="Century Schoolbook" panose="020406040505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b="1" dirty="0" smtClean="0">
              <a:latin typeface="Century Schoolbook" panose="020406040505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smtClean="0">
                <a:latin typeface="Century Schoolbook" panose="02040604050505020304" pitchFamily="18" charset="0"/>
                <a:ea typeface="Calibri" panose="020F0502020204030204" pitchFamily="34" charset="0"/>
                <a:cs typeface="Times New Roman" panose="02020603050405020304" pitchFamily="18" charset="0"/>
              </a:rPr>
              <a:t>Contributors </a:t>
            </a:r>
            <a:r>
              <a:rPr lang="en-US" b="1" dirty="0">
                <a:latin typeface="Century Schoolbook" panose="02040604050505020304" pitchFamily="18" charset="0"/>
                <a:ea typeface="Calibri" panose="020F0502020204030204" pitchFamily="34" charset="0"/>
                <a:cs typeface="Times New Roman" panose="02020603050405020304" pitchFamily="18" charset="0"/>
              </a:rPr>
              <a:t>and Presenters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latin typeface="Century Schoolbook" panose="02040604050505020304" pitchFamily="18" charset="0"/>
                <a:ea typeface="Calibri" panose="020F0502020204030204" pitchFamily="34" charset="0"/>
                <a:cs typeface="Times New Roman" panose="02020603050405020304" pitchFamily="18" charset="0"/>
              </a:rPr>
              <a:t>The Honorable Mark Hocker, Lubbock County Court at Law #1 Judge</a:t>
            </a:r>
            <a:r>
              <a:rPr lang="en-US" dirty="0">
                <a:latin typeface="Century Schoolbook" panose="02040604050505020304" pitchFamily="18" charset="0"/>
                <a:ea typeface="Calibri" panose="020F0502020204030204" pitchFamily="34" charset="0"/>
                <a:cs typeface="Times New Roman" panose="02020603050405020304" pitchFamily="18" charset="0"/>
              </a:rPr>
              <a:t/>
            </a:r>
            <a:br>
              <a:rPr lang="en-US" dirty="0">
                <a:latin typeface="Century Schoolbook" panose="02040604050505020304" pitchFamily="18" charset="0"/>
                <a:ea typeface="Calibri" panose="020F0502020204030204" pitchFamily="34" charset="0"/>
                <a:cs typeface="Times New Roman" panose="02020603050405020304" pitchFamily="18" charset="0"/>
              </a:rPr>
            </a:br>
            <a:r>
              <a:rPr lang="en-US" b="1" dirty="0">
                <a:latin typeface="Century Schoolbook" panose="02040604050505020304" pitchFamily="18" charset="0"/>
                <a:ea typeface="Calibri" panose="020F0502020204030204" pitchFamily="34" charset="0"/>
                <a:cs typeface="Times New Roman" panose="02020603050405020304" pitchFamily="18" charset="0"/>
              </a:rPr>
              <a:t>Jim Bethke, Lubbock Private Defender’s Office</a:t>
            </a:r>
            <a:r>
              <a:rPr lang="en-US" dirty="0">
                <a:latin typeface="Century Schoolbook" panose="02040604050505020304" pitchFamily="18" charset="0"/>
                <a:ea typeface="Calibri" panose="020F0502020204030204" pitchFamily="34" charset="0"/>
                <a:cs typeface="Times New Roman" panose="02020603050405020304" pitchFamily="18" charset="0"/>
              </a:rPr>
              <a:t/>
            </a:r>
            <a:br>
              <a:rPr lang="en-US" dirty="0">
                <a:latin typeface="Century Schoolbook" panose="02040604050505020304" pitchFamily="18" charset="0"/>
                <a:ea typeface="Calibri" panose="020F0502020204030204" pitchFamily="34" charset="0"/>
                <a:cs typeface="Times New Roman" panose="02020603050405020304" pitchFamily="18" charset="0"/>
              </a:rPr>
            </a:br>
            <a:r>
              <a:rPr lang="en-US" b="1" dirty="0">
                <a:latin typeface="Century Schoolbook" panose="02040604050505020304" pitchFamily="18" charset="0"/>
                <a:ea typeface="Calibri" panose="020F0502020204030204" pitchFamily="34" charset="0"/>
                <a:cs typeface="Times New Roman" panose="02020603050405020304" pitchFamily="18" charset="0"/>
              </a:rPr>
              <a:t>Ashley Davis, Lubbock Criminal District Attorney’s Office</a:t>
            </a:r>
            <a:r>
              <a:rPr lang="en-US" dirty="0">
                <a:latin typeface="Century Schoolbook" panose="02040604050505020304" pitchFamily="18" charset="0"/>
                <a:ea typeface="Calibri" panose="020F0502020204030204" pitchFamily="34" charset="0"/>
                <a:cs typeface="Times New Roman" panose="02020603050405020304" pitchFamily="18" charset="0"/>
              </a:rPr>
              <a:t/>
            </a:r>
            <a:br>
              <a:rPr lang="en-US" dirty="0">
                <a:latin typeface="Century Schoolbook" panose="02040604050505020304" pitchFamily="18" charset="0"/>
                <a:ea typeface="Calibri" panose="020F0502020204030204" pitchFamily="34" charset="0"/>
                <a:cs typeface="Times New Roman" panose="02020603050405020304" pitchFamily="18" charset="0"/>
              </a:rPr>
            </a:br>
            <a:r>
              <a:rPr lang="en-US" b="1" dirty="0">
                <a:latin typeface="Century Schoolbook" panose="02040604050505020304" pitchFamily="18" charset="0"/>
                <a:ea typeface="Calibri" panose="020F0502020204030204" pitchFamily="34" charset="0"/>
                <a:cs typeface="Times New Roman" panose="02020603050405020304" pitchFamily="18" charset="0"/>
              </a:rPr>
              <a:t>Philip Wischkaemper, Lubbock Private Defender’s Office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606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09800" y="1447800"/>
            <a:ext cx="4800600" cy="4247317"/>
          </a:xfrm>
          <a:prstGeom prst="rect">
            <a:avLst/>
          </a:prstGeom>
          <a:ln>
            <a:solidFill>
              <a:schemeClr val="accent1"/>
            </a:solidFill>
          </a:ln>
        </p:spPr>
        <p:txBody>
          <a:bodyPr wrap="square">
            <a:spAutoFit/>
          </a:bodyPr>
          <a:lstStyle/>
          <a:p>
            <a:pPr algn="ctr"/>
            <a:r>
              <a:rPr lang="en-US" sz="5400" b="1" dirty="0">
                <a:solidFill>
                  <a:srgbClr val="FF0000"/>
                </a:solidFill>
              </a:rPr>
              <a:t>Waiver of Counsel for Purposes of Speaking with a Prosecutor</a:t>
            </a:r>
          </a:p>
        </p:txBody>
      </p:sp>
    </p:spTree>
    <p:extLst>
      <p:ext uri="{BB962C8B-B14F-4D97-AF65-F5344CB8AC3E}">
        <p14:creationId xmlns:p14="http://schemas.microsoft.com/office/powerpoint/2010/main" val="275495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31921" y="1404493"/>
            <a:ext cx="8272212" cy="621515"/>
          </a:xfrm>
        </p:spPr>
        <p:txBody>
          <a:bodyPr>
            <a:normAutofit/>
          </a:bodyPr>
          <a:lstStyle/>
          <a:p>
            <a:pPr algn="ctr"/>
            <a:r>
              <a:rPr lang="en-US" sz="3000" b="1" dirty="0">
                <a:solidFill>
                  <a:srgbClr val="FF0000"/>
                </a:solidFill>
              </a:rPr>
              <a:t>Waivers of Counsel – to speak with prosecutor</a:t>
            </a:r>
          </a:p>
        </p:txBody>
      </p:sp>
      <p:sp>
        <p:nvSpPr>
          <p:cNvPr id="7" name="Content Placeholder 2"/>
          <p:cNvSpPr txBox="1">
            <a:spLocks/>
          </p:cNvSpPr>
          <p:nvPr/>
        </p:nvSpPr>
        <p:spPr>
          <a:xfrm>
            <a:off x="624677" y="2402224"/>
            <a:ext cx="7886700" cy="3541376"/>
          </a:xfrm>
          <a:prstGeom prst="rect">
            <a:avLst/>
          </a:prstGeom>
        </p:spPr>
        <p:txBody>
          <a:bodyPr>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685800">
              <a:spcAft>
                <a:spcPts val="0"/>
              </a:spcAft>
              <a:buClrTx/>
              <a:buSzTx/>
              <a:buNone/>
            </a:pPr>
            <a:r>
              <a:rPr lang="en-US" sz="2100" b="1" u="sng" dirty="0">
                <a:solidFill>
                  <a:schemeClr val="tx1"/>
                </a:solidFill>
                <a:latin typeface="Calibri"/>
              </a:rPr>
              <a:t>Texas Code Crim. Proc. Article </a:t>
            </a:r>
            <a:r>
              <a:rPr lang="en-US" sz="2100" b="1" u="sng" dirty="0" smtClean="0">
                <a:solidFill>
                  <a:schemeClr val="tx1"/>
                </a:solidFill>
                <a:latin typeface="Calibri"/>
              </a:rPr>
              <a:t>1.051</a:t>
            </a:r>
          </a:p>
          <a:p>
            <a:pPr marL="0" indent="0" defTabSz="685800">
              <a:spcAft>
                <a:spcPts val="0"/>
              </a:spcAft>
              <a:buClrTx/>
              <a:buSzTx/>
              <a:buNone/>
            </a:pPr>
            <a:endParaRPr lang="en-US" sz="2100" b="1" u="sng" dirty="0">
              <a:solidFill>
                <a:schemeClr val="tx1"/>
              </a:solidFill>
              <a:latin typeface="Calibri"/>
            </a:endParaRPr>
          </a:p>
          <a:p>
            <a:pPr defTabSz="685800">
              <a:spcBef>
                <a:spcPts val="12"/>
              </a:spcBef>
              <a:spcAft>
                <a:spcPts val="0"/>
              </a:spcAft>
              <a:buSzTx/>
              <a:buFont typeface="Wingdings" panose="05000000000000000000" pitchFamily="2" charset="2"/>
              <a:buChar char="§"/>
            </a:pPr>
            <a:r>
              <a:rPr lang="en-US" sz="2250" b="1" dirty="0">
                <a:solidFill>
                  <a:schemeClr val="tx1"/>
                </a:solidFill>
                <a:latin typeface="Calibri"/>
              </a:rPr>
              <a:t>A defendant may voluntarily and intelligently waive in writing the right to counsel. </a:t>
            </a:r>
            <a:endParaRPr lang="en-US" sz="2250" b="1" dirty="0" smtClean="0">
              <a:solidFill>
                <a:schemeClr val="tx1"/>
              </a:solidFill>
              <a:latin typeface="Calibri"/>
            </a:endParaRPr>
          </a:p>
          <a:p>
            <a:pPr defTabSz="685800">
              <a:spcBef>
                <a:spcPts val="12"/>
              </a:spcBef>
              <a:spcAft>
                <a:spcPts val="0"/>
              </a:spcAft>
              <a:buSzTx/>
              <a:buFont typeface="Wingdings" panose="05000000000000000000" pitchFamily="2" charset="2"/>
              <a:buChar char="§"/>
            </a:pPr>
            <a:endParaRPr lang="en-US" sz="2250" b="1" dirty="0">
              <a:solidFill>
                <a:schemeClr val="tx1"/>
              </a:solidFill>
              <a:latin typeface="Calibri"/>
            </a:endParaRPr>
          </a:p>
          <a:p>
            <a:pPr defTabSz="685800">
              <a:spcBef>
                <a:spcPts val="12"/>
              </a:spcBef>
              <a:spcAft>
                <a:spcPts val="0"/>
              </a:spcAft>
              <a:buSzTx/>
              <a:buFont typeface="Wingdings" panose="05000000000000000000" pitchFamily="2" charset="2"/>
              <a:buChar char="§"/>
            </a:pPr>
            <a:r>
              <a:rPr lang="en-US" sz="2250" b="1" dirty="0">
                <a:solidFill>
                  <a:schemeClr val="tx1"/>
                </a:solidFill>
                <a:latin typeface="Calibri"/>
              </a:rPr>
              <a:t>A waiver obtained in violation of Subsection (f-1) or (f-2) is presumed invalid</a:t>
            </a:r>
            <a:r>
              <a:rPr lang="en-US" sz="2250" b="1" dirty="0" smtClean="0">
                <a:solidFill>
                  <a:schemeClr val="tx1"/>
                </a:solidFill>
                <a:latin typeface="Calibri"/>
              </a:rPr>
              <a:t>.</a:t>
            </a:r>
          </a:p>
          <a:p>
            <a:pPr defTabSz="685800">
              <a:spcBef>
                <a:spcPts val="12"/>
              </a:spcBef>
              <a:spcAft>
                <a:spcPts val="0"/>
              </a:spcAft>
              <a:buSzTx/>
              <a:buFont typeface="Wingdings" panose="05000000000000000000" pitchFamily="2" charset="2"/>
              <a:buChar char="§"/>
            </a:pPr>
            <a:endParaRPr lang="en-US" sz="2250" b="1" dirty="0">
              <a:solidFill>
                <a:schemeClr val="tx1"/>
              </a:solidFill>
              <a:latin typeface="Calibri"/>
            </a:endParaRPr>
          </a:p>
          <a:p>
            <a:pPr defTabSz="685800">
              <a:spcBef>
                <a:spcPts val="12"/>
              </a:spcBef>
              <a:spcAft>
                <a:spcPts val="0"/>
              </a:spcAft>
              <a:buSzTx/>
              <a:buFont typeface="Wingdings" panose="05000000000000000000" pitchFamily="2" charset="2"/>
              <a:buChar char="§"/>
            </a:pPr>
            <a:r>
              <a:rPr lang="en-US" sz="2250" b="1" dirty="0">
                <a:solidFill>
                  <a:schemeClr val="tx1"/>
                </a:solidFill>
                <a:latin typeface="Calibri"/>
              </a:rPr>
              <a:t>Prosecutor may not communicate with defendant who has requested appointment of counsel unless court has denied the </a:t>
            </a:r>
            <a:r>
              <a:rPr lang="en-US" sz="2250" b="1" dirty="0" smtClean="0">
                <a:solidFill>
                  <a:schemeClr val="tx1"/>
                </a:solidFill>
                <a:latin typeface="Calibri"/>
              </a:rPr>
              <a:t>request</a:t>
            </a:r>
          </a:p>
          <a:p>
            <a:pPr defTabSz="685800">
              <a:spcBef>
                <a:spcPts val="12"/>
              </a:spcBef>
              <a:spcAft>
                <a:spcPts val="0"/>
              </a:spcAft>
              <a:buSzTx/>
              <a:buFont typeface="Wingdings" panose="05000000000000000000" pitchFamily="2" charset="2"/>
              <a:buChar char="§"/>
            </a:pPr>
            <a:endParaRPr lang="en-US" sz="2250" b="1" dirty="0">
              <a:solidFill>
                <a:schemeClr val="tx1"/>
              </a:solidFill>
              <a:latin typeface="Calibri"/>
            </a:endParaRPr>
          </a:p>
          <a:p>
            <a:pPr defTabSz="685800">
              <a:spcBef>
                <a:spcPts val="12"/>
              </a:spcBef>
              <a:spcAft>
                <a:spcPts val="0"/>
              </a:spcAft>
              <a:buSzTx/>
              <a:buFont typeface="Wingdings" panose="05000000000000000000" pitchFamily="2" charset="2"/>
              <a:buChar char="§"/>
            </a:pPr>
            <a:r>
              <a:rPr lang="en-US" sz="2250" b="1" dirty="0">
                <a:solidFill>
                  <a:schemeClr val="tx1"/>
                </a:solidFill>
                <a:latin typeface="Calibri"/>
              </a:rPr>
              <a:t>Court must advise defendant of procedures for requesting counsel</a:t>
            </a:r>
          </a:p>
        </p:txBody>
      </p:sp>
    </p:spTree>
    <p:extLst>
      <p:ext uri="{BB962C8B-B14F-4D97-AF65-F5344CB8AC3E}">
        <p14:creationId xmlns:p14="http://schemas.microsoft.com/office/powerpoint/2010/main" val="206840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31921" y="1404493"/>
            <a:ext cx="8272212" cy="621515"/>
          </a:xfrm>
        </p:spPr>
        <p:txBody>
          <a:bodyPr>
            <a:normAutofit/>
          </a:bodyPr>
          <a:lstStyle/>
          <a:p>
            <a:pPr algn="ctr"/>
            <a:r>
              <a:rPr lang="en-US" sz="3000" b="1" dirty="0">
                <a:solidFill>
                  <a:srgbClr val="FF0000"/>
                </a:solidFill>
              </a:rPr>
              <a:t>Waivers of Counsel – to enter a plea </a:t>
            </a:r>
          </a:p>
        </p:txBody>
      </p:sp>
      <p:sp>
        <p:nvSpPr>
          <p:cNvPr id="7" name="Content Placeholder 2"/>
          <p:cNvSpPr txBox="1">
            <a:spLocks/>
          </p:cNvSpPr>
          <p:nvPr/>
        </p:nvSpPr>
        <p:spPr>
          <a:xfrm>
            <a:off x="624677" y="2366533"/>
            <a:ext cx="7886700" cy="3444160"/>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1350" dirty="0"/>
          </a:p>
        </p:txBody>
      </p:sp>
      <p:sp>
        <p:nvSpPr>
          <p:cNvPr id="6" name="Content Placeholder 2"/>
          <p:cNvSpPr txBox="1">
            <a:spLocks/>
          </p:cNvSpPr>
          <p:nvPr/>
        </p:nvSpPr>
        <p:spPr>
          <a:xfrm>
            <a:off x="624676" y="2330915"/>
            <a:ext cx="7771178" cy="4000500"/>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sz="2400" dirty="0">
              <a:solidFill>
                <a:srgbClr val="002060"/>
              </a:solidFill>
            </a:endParaRPr>
          </a:p>
        </p:txBody>
      </p:sp>
      <p:sp>
        <p:nvSpPr>
          <p:cNvPr id="3" name="Rectangle 1"/>
          <p:cNvSpPr>
            <a:spLocks noChangeArrowheads="1"/>
          </p:cNvSpPr>
          <p:nvPr/>
        </p:nvSpPr>
        <p:spPr bwMode="auto">
          <a:xfrm>
            <a:off x="364921" y="2300213"/>
            <a:ext cx="841206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b="1" dirty="0">
                <a:cs typeface="Courier New" panose="02070309020205020404" pitchFamily="49" charset="0"/>
              </a:rPr>
              <a:t>Texas Code of Crim. Proc.  Article 1.051</a:t>
            </a:r>
          </a:p>
          <a:p>
            <a:pPr defTabSz="685800" eaLnBrk="0" fontAlgn="base" hangingPunct="0">
              <a:spcBef>
                <a:spcPct val="0"/>
              </a:spcBef>
              <a:spcAft>
                <a:spcPct val="0"/>
              </a:spcAft>
            </a:pPr>
            <a:r>
              <a:rPr lang="en-US" altLang="en-US" sz="1650" b="1" dirty="0">
                <a:cs typeface="Courier New" panose="02070309020205020404" pitchFamily="49" charset="0"/>
              </a:rPr>
              <a:t>(g) If a defendant wishes to waive the right to counsel for purposes of entering a guilty plea or proceeding to trial, the court shall advise the defendant of the nature of the charges against the defendant and, if the defendant is proceeding to trial, the dangers and disadvantages of self-representation. If the court determines that the waiver is voluntarily and intelligently made, the court shall provide the defendant with a statement substantially in the following form, which, if signed by the defendant, shall be filed with and become part of the record of the proceedings:</a:t>
            </a:r>
            <a:endParaRPr lang="en-US" altLang="en-US" sz="1650" b="1" dirty="0"/>
          </a:p>
          <a:p>
            <a:pPr marL="302419" defTabSz="685800" eaLnBrk="0" fontAlgn="base" hangingPunct="0">
              <a:spcBef>
                <a:spcPct val="0"/>
              </a:spcBef>
              <a:spcAft>
                <a:spcPct val="0"/>
              </a:spcAft>
            </a:pPr>
            <a:r>
              <a:rPr lang="en-US" altLang="en-US" sz="1500" b="1" dirty="0">
                <a:cs typeface="Courier New" panose="02070309020205020404" pitchFamily="49" charset="0"/>
              </a:rPr>
              <a:t>"I have been advised this ______ day of __________, 2 ____, by the (name of court) Court of my right to representation by counsel in the case pending against me. I have been further advised that if I am unable to afford counsel, one will be appointed for me free of charge. Understanding my right to have counsel appointed for me free of charge if I am not financially able to employ counsel, I wish to waive that right and request the court to proceed with my case without an attorney being appointed for me. I hereby waive my right to counsel. (signature of defendant)"</a:t>
            </a:r>
            <a:endParaRPr lang="en-US" altLang="en-US" sz="1500" b="1" dirty="0"/>
          </a:p>
        </p:txBody>
      </p:sp>
    </p:spTree>
    <p:extLst>
      <p:ext uri="{BB962C8B-B14F-4D97-AF65-F5344CB8AC3E}">
        <p14:creationId xmlns:p14="http://schemas.microsoft.com/office/powerpoint/2010/main" val="3104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28600" y="76200"/>
            <a:ext cx="8229600" cy="1143000"/>
          </a:xfrm>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4900" b="1" dirty="0" smtClean="0">
                <a:effectLst>
                  <a:outerShdw blurRad="38100" dist="38100" dir="2700000" algn="tl">
                    <a:srgbClr val="000000">
                      <a:alpha val="43137"/>
                    </a:srgbClr>
                  </a:outerShdw>
                </a:effectLst>
              </a:rPr>
              <a:t>Get Out-of-Jail-Free </a:t>
            </a:r>
            <a:r>
              <a:rPr lang="en-US" sz="4900" b="1" dirty="0">
                <a:effectLst>
                  <a:outerShdw blurRad="38100" dist="38100" dir="2700000" algn="tl">
                    <a:srgbClr val="000000">
                      <a:alpha val="43137"/>
                    </a:srgbClr>
                  </a:outerShdw>
                </a:effectLst>
              </a:rPr>
              <a:t>Card</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76131" name="Rectangle 3"/>
          <p:cNvSpPr>
            <a:spLocks noGrp="1" noChangeArrowheads="1"/>
          </p:cNvSpPr>
          <p:nvPr>
            <p:ph type="body" idx="1"/>
          </p:nvPr>
        </p:nvSpPr>
        <p:spPr>
          <a:xfrm>
            <a:off x="457200" y="1371600"/>
            <a:ext cx="4267200" cy="5257800"/>
          </a:xfrm>
        </p:spPr>
        <p:txBody>
          <a:bodyPr>
            <a:noAutofit/>
          </a:bodyPr>
          <a:lstStyle/>
          <a:p>
            <a:pPr marL="0" indent="0" algn="ctr">
              <a:lnSpc>
                <a:spcPct val="90000"/>
              </a:lnSpc>
              <a:buNone/>
            </a:pPr>
            <a:r>
              <a:rPr lang="en-US" b="1" dirty="0" smtClean="0">
                <a:effectLst>
                  <a:outerShdw blurRad="38100" dist="38100" dir="2700000" algn="tl">
                    <a:srgbClr val="000000">
                      <a:alpha val="43137"/>
                    </a:srgbClr>
                  </a:outerShdw>
                </a:effectLst>
              </a:rPr>
              <a:t>Art. 17.151, CCP</a:t>
            </a:r>
          </a:p>
          <a:p>
            <a:pPr marL="0" indent="0">
              <a:lnSpc>
                <a:spcPct val="90000"/>
              </a:lnSpc>
              <a:buNone/>
            </a:pPr>
            <a:r>
              <a:rPr lang="en-US" b="1" dirty="0" smtClean="0">
                <a:solidFill>
                  <a:srgbClr val="FF0000"/>
                </a:solidFill>
                <a:effectLst>
                  <a:outerShdw blurRad="38100" dist="38100" dir="2700000" algn="tl">
                    <a:srgbClr val="000000">
                      <a:alpha val="43137"/>
                    </a:srgbClr>
                  </a:outerShdw>
                </a:effectLst>
              </a:rPr>
              <a:t>State </a:t>
            </a:r>
            <a:r>
              <a:rPr lang="en-US" b="1" dirty="0">
                <a:solidFill>
                  <a:srgbClr val="FF0000"/>
                </a:solidFill>
                <a:effectLst>
                  <a:outerShdw blurRad="38100" dist="38100" dir="2700000" algn="tl">
                    <a:srgbClr val="000000">
                      <a:alpha val="43137"/>
                    </a:srgbClr>
                  </a:outerShdw>
                </a:effectLst>
              </a:rPr>
              <a:t>not ready for trial</a:t>
            </a:r>
          </a:p>
          <a:p>
            <a:pPr lvl="1">
              <a:lnSpc>
                <a:spcPct val="90000"/>
              </a:lnSpc>
            </a:pPr>
            <a:r>
              <a:rPr lang="en-US" sz="3200" b="1" dirty="0">
                <a:effectLst>
                  <a:outerShdw blurRad="38100" dist="38100" dir="2700000" algn="tl">
                    <a:srgbClr val="000000">
                      <a:alpha val="43137"/>
                    </a:srgbClr>
                  </a:outerShdw>
                </a:effectLst>
              </a:rPr>
              <a:t>Felony—90 days</a:t>
            </a:r>
          </a:p>
          <a:p>
            <a:pPr lvl="1">
              <a:lnSpc>
                <a:spcPct val="90000"/>
              </a:lnSpc>
            </a:pPr>
            <a:r>
              <a:rPr lang="en-US" sz="3200" b="1" dirty="0">
                <a:effectLst>
                  <a:outerShdw blurRad="38100" dist="38100" dir="2700000" algn="tl">
                    <a:srgbClr val="000000">
                      <a:alpha val="43137"/>
                    </a:srgbClr>
                  </a:outerShdw>
                </a:effectLst>
              </a:rPr>
              <a:t>Class A—30 days</a:t>
            </a:r>
          </a:p>
          <a:p>
            <a:pPr lvl="1">
              <a:lnSpc>
                <a:spcPct val="90000"/>
              </a:lnSpc>
            </a:pPr>
            <a:r>
              <a:rPr lang="en-US" sz="3200" b="1" dirty="0">
                <a:effectLst>
                  <a:outerShdw blurRad="38100" dist="38100" dir="2700000" algn="tl">
                    <a:srgbClr val="000000">
                      <a:alpha val="43137"/>
                    </a:srgbClr>
                  </a:outerShdw>
                </a:effectLst>
              </a:rPr>
              <a:t>Class B—15 days</a:t>
            </a:r>
          </a:p>
          <a:p>
            <a:pPr lvl="1">
              <a:lnSpc>
                <a:spcPct val="90000"/>
              </a:lnSpc>
            </a:pPr>
            <a:r>
              <a:rPr lang="en-US" sz="3200" b="1" dirty="0">
                <a:effectLst>
                  <a:outerShdw blurRad="38100" dist="38100" dir="2700000" algn="tl">
                    <a:srgbClr val="000000">
                      <a:alpha val="43137"/>
                    </a:srgbClr>
                  </a:outerShdw>
                </a:effectLst>
              </a:rPr>
              <a:t>“fine only”—5 </a:t>
            </a:r>
            <a:r>
              <a:rPr lang="en-US" sz="3200" b="1" dirty="0" smtClean="0">
                <a:effectLst>
                  <a:outerShdw blurRad="38100" dist="38100" dir="2700000" algn="tl">
                    <a:srgbClr val="000000">
                      <a:alpha val="43137"/>
                    </a:srgbClr>
                  </a:outerShdw>
                </a:effectLst>
              </a:rPr>
              <a:t>days</a:t>
            </a:r>
            <a:endParaRPr lang="en-US" sz="3200" b="1" dirty="0">
              <a:effectLst>
                <a:outerShdw blurRad="38100" dist="38100" dir="2700000" algn="tl">
                  <a:srgbClr val="000000">
                    <a:alpha val="43137"/>
                  </a:srgbClr>
                </a:outerShdw>
              </a:effectLst>
            </a:endParaRPr>
          </a:p>
          <a:p>
            <a:pPr marL="0" indent="0">
              <a:lnSpc>
                <a:spcPct val="90000"/>
              </a:lnSpc>
              <a:buNone/>
            </a:pPr>
            <a:endParaRPr lang="en-US" sz="2400" b="1" dirty="0" smtClean="0">
              <a:effectLst>
                <a:outerShdw blurRad="38100" dist="38100" dir="2700000" algn="tl">
                  <a:srgbClr val="000000">
                    <a:alpha val="43137"/>
                  </a:srgbClr>
                </a:outerShdw>
              </a:effectLst>
            </a:endParaRPr>
          </a:p>
          <a:p>
            <a:pPr marL="0" indent="0">
              <a:lnSpc>
                <a:spcPct val="90000"/>
              </a:lnSpc>
              <a:buNone/>
            </a:pPr>
            <a:r>
              <a:rPr lang="en-US" sz="2400" b="1" dirty="0" smtClean="0">
                <a:solidFill>
                  <a:srgbClr val="FF0000"/>
                </a:solidFill>
                <a:effectLst>
                  <a:outerShdw blurRad="38100" dist="38100" dir="2700000" algn="tl">
                    <a:srgbClr val="000000">
                      <a:alpha val="43137"/>
                    </a:srgbClr>
                  </a:outerShdw>
                </a:effectLst>
              </a:rPr>
              <a:t>Some </a:t>
            </a:r>
            <a:r>
              <a:rPr lang="en-US" sz="2400" b="1" dirty="0">
                <a:solidFill>
                  <a:srgbClr val="FF0000"/>
                </a:solidFill>
                <a:effectLst>
                  <a:outerShdw blurRad="38100" dist="38100" dir="2700000" algn="tl">
                    <a:srgbClr val="000000">
                      <a:alpha val="43137"/>
                    </a:srgbClr>
                  </a:outerShdw>
                </a:effectLst>
              </a:rPr>
              <a:t>Restrictions do </a:t>
            </a:r>
            <a:r>
              <a:rPr lang="en-US" sz="2400" b="1" dirty="0" smtClean="0">
                <a:solidFill>
                  <a:srgbClr val="FF0000"/>
                </a:solidFill>
                <a:effectLst>
                  <a:outerShdw blurRad="38100" dist="38100" dir="2700000" algn="tl">
                    <a:srgbClr val="000000">
                      <a:alpha val="43137"/>
                    </a:srgbClr>
                  </a:outerShdw>
                </a:effectLst>
              </a:rPr>
              <a:t>Apply</a:t>
            </a:r>
            <a:endParaRPr lang="en-US" sz="2400" b="1" dirty="0">
              <a:solidFill>
                <a:srgbClr val="FF0000"/>
              </a:solidFill>
              <a:effectLst>
                <a:outerShdw blurRad="38100" dist="38100" dir="2700000" algn="tl">
                  <a:srgbClr val="000000">
                    <a:alpha val="43137"/>
                  </a:srgbClr>
                </a:outerShdw>
              </a:effectLst>
            </a:endParaRPr>
          </a:p>
          <a:p>
            <a:pPr marL="0" indent="0">
              <a:lnSpc>
                <a:spcPct val="90000"/>
              </a:lnSpc>
              <a:buNone/>
            </a:pPr>
            <a:endParaRPr lang="en-US" b="1" dirty="0">
              <a:effectLst>
                <a:outerShdw blurRad="38100" dist="38100" dir="2700000" algn="tl">
                  <a:srgbClr val="000000">
                    <a:alpha val="43137"/>
                  </a:srgbClr>
                </a:outerShdw>
              </a:effectLst>
            </a:endParaRPr>
          </a:p>
          <a:p>
            <a:pPr marL="0" indent="0">
              <a:lnSpc>
                <a:spcPct val="90000"/>
              </a:lnSpc>
              <a:buNone/>
            </a:pPr>
            <a:r>
              <a:rPr lang="en-US" sz="2000" b="1" dirty="0" smtClean="0">
                <a:solidFill>
                  <a:srgbClr val="FF0000"/>
                </a:solidFill>
                <a:effectLst>
                  <a:outerShdw blurRad="38100" dist="38100" dir="2700000" algn="tl">
                    <a:srgbClr val="000000">
                      <a:alpha val="43137"/>
                    </a:srgbClr>
                  </a:outerShdw>
                </a:effectLst>
              </a:rPr>
              <a:t>Violation </a:t>
            </a:r>
            <a:r>
              <a:rPr lang="en-US" sz="2000" b="1" dirty="0">
                <a:solidFill>
                  <a:srgbClr val="FF0000"/>
                </a:solidFill>
                <a:effectLst>
                  <a:outerShdw blurRad="38100" dist="38100" dir="2700000" algn="tl">
                    <a:srgbClr val="000000">
                      <a:alpha val="43137"/>
                    </a:srgbClr>
                  </a:outerShdw>
                </a:effectLst>
              </a:rPr>
              <a:t>of Conditions of Release</a:t>
            </a:r>
          </a:p>
        </p:txBody>
      </p:sp>
      <p:pic>
        <p:nvPicPr>
          <p:cNvPr id="1026" name="Picture 2" descr="Image result for get out of jail free card mono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171950" cy="4171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122605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
            <a:ext cx="7772400" cy="6324599"/>
          </a:xfrm>
        </p:spPr>
        <p:txBody>
          <a:bodyPr>
            <a:normAutofit/>
          </a:bodyPr>
          <a:lstStyle/>
          <a:p>
            <a:r>
              <a:rPr lang="en-US" sz="2700" dirty="0" smtClean="0"/>
              <a:t/>
            </a:r>
            <a:br>
              <a:rPr lang="en-US" sz="2700" dirty="0" smtClean="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smtClean="0"/>
              <a:t/>
            </a:r>
            <a:br>
              <a:rPr lang="en-US" sz="2700" dirty="0" smtClean="0"/>
            </a:br>
            <a:r>
              <a:rPr lang="en-US" sz="7200" b="1" dirty="0" smtClean="0">
                <a:solidFill>
                  <a:srgbClr val="FF0000"/>
                </a:solidFill>
              </a:rPr>
              <a:t>mental health	</a:t>
            </a:r>
            <a:r>
              <a:rPr lang="en-US" sz="7200" cap="small" dirty="0" smtClean="0">
                <a:solidFill>
                  <a:srgbClr val="FF0000"/>
                </a:solidFill>
              </a:rPr>
              <a:t/>
            </a:r>
            <a:br>
              <a:rPr lang="en-US" sz="7200" cap="small" dirty="0" smtClean="0">
                <a:solidFill>
                  <a:srgbClr val="FF0000"/>
                </a:solidFill>
              </a:rPr>
            </a:br>
            <a:r>
              <a:rPr lang="en-US" sz="1600" cap="small" dirty="0"/>
              <a:t/>
            </a:r>
            <a:br>
              <a:rPr lang="en-US" sz="1600" cap="small" dirty="0"/>
            </a:br>
            <a:r>
              <a:rPr lang="en-US" sz="1600" cap="small" dirty="0" smtClean="0"/>
              <a:t/>
            </a:r>
            <a:br>
              <a:rPr lang="en-US" sz="1600" cap="small" dirty="0" smtClean="0"/>
            </a:br>
            <a:r>
              <a:rPr lang="en-US" sz="1600" cap="small" dirty="0"/>
              <a:t/>
            </a:r>
            <a:br>
              <a:rPr lang="en-US" sz="1600" cap="small" dirty="0"/>
            </a:br>
            <a:r>
              <a:rPr lang="en-US" sz="1600" cap="small" dirty="0" smtClean="0"/>
              <a:t/>
            </a:r>
            <a:br>
              <a:rPr lang="en-US" sz="1600" cap="small" dirty="0" smtClean="0"/>
            </a:br>
            <a:r>
              <a:rPr lang="en-US" dirty="0"/>
              <a:t/>
            </a:r>
            <a:br>
              <a:rPr lang="en-US" dirty="0"/>
            </a:br>
            <a:endParaRPr lang="en-US" dirty="0"/>
          </a:p>
        </p:txBody>
      </p:sp>
    </p:spTree>
    <p:extLst>
      <p:ext uri="{BB962C8B-B14F-4D97-AF65-F5344CB8AC3E}">
        <p14:creationId xmlns:p14="http://schemas.microsoft.com/office/powerpoint/2010/main" val="695496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Definitions</a:t>
            </a:r>
            <a:endParaRPr lang="en-US" dirty="0">
              <a:solidFill>
                <a:srgbClr val="FF0000"/>
              </a:solidFill>
            </a:endParaRPr>
          </a:p>
        </p:txBody>
      </p:sp>
      <p:sp>
        <p:nvSpPr>
          <p:cNvPr id="3" name="Content Placeholder 2"/>
          <p:cNvSpPr>
            <a:spLocks noGrp="1"/>
          </p:cNvSpPr>
          <p:nvPr>
            <p:ph idx="1"/>
          </p:nvPr>
        </p:nvSpPr>
        <p:spPr>
          <a:xfrm>
            <a:off x="381000" y="1447800"/>
            <a:ext cx="8229600" cy="5181600"/>
          </a:xfrm>
        </p:spPr>
        <p:txBody>
          <a:bodyPr>
            <a:normAutofit/>
          </a:bodyPr>
          <a:lstStyle/>
          <a:p>
            <a:r>
              <a:rPr lang="en-US" dirty="0"/>
              <a:t>"Mental illness" means </a:t>
            </a:r>
            <a:r>
              <a:rPr lang="en-US" dirty="0" smtClean="0"/>
              <a:t>“an </a:t>
            </a:r>
            <a:r>
              <a:rPr lang="en-US" dirty="0"/>
              <a:t>illness, disease, or condition, other than epilepsy, </a:t>
            </a:r>
            <a:r>
              <a:rPr lang="en-US" dirty="0" smtClean="0"/>
              <a:t>dementia, substance abuse, </a:t>
            </a:r>
            <a:r>
              <a:rPr lang="en-US" dirty="0"/>
              <a:t>or </a:t>
            </a:r>
            <a:r>
              <a:rPr lang="en-US" dirty="0" smtClean="0"/>
              <a:t>intellectual disability, </a:t>
            </a:r>
            <a:r>
              <a:rPr lang="en-US" dirty="0"/>
              <a:t>that:</a:t>
            </a:r>
          </a:p>
          <a:p>
            <a:pPr lvl="1">
              <a:buFont typeface="Arial" panose="020B0604020202020204" pitchFamily="34" charset="0"/>
              <a:buChar char="•"/>
            </a:pPr>
            <a:r>
              <a:rPr lang="en-US" dirty="0" smtClean="0"/>
              <a:t>(</a:t>
            </a:r>
            <a:r>
              <a:rPr lang="en-US" dirty="0"/>
              <a:t>A) substantially impairs a person's thought, perception of reality, emotional process, or judgment; </a:t>
            </a:r>
            <a:r>
              <a:rPr lang="en-US" dirty="0" smtClean="0"/>
              <a:t>or</a:t>
            </a:r>
          </a:p>
          <a:p>
            <a:pPr lvl="1">
              <a:buFont typeface="Arial" panose="020B0604020202020204" pitchFamily="34" charset="0"/>
              <a:buChar char="•"/>
            </a:pPr>
            <a:r>
              <a:rPr lang="en-US" dirty="0" smtClean="0"/>
              <a:t>(B</a:t>
            </a:r>
            <a:r>
              <a:rPr lang="en-US" dirty="0"/>
              <a:t>) grossly impairs behavior as demonstrated by recent disturbed behavior</a:t>
            </a:r>
            <a:r>
              <a:rPr lang="en-US" dirty="0" smtClean="0"/>
              <a:t>.</a:t>
            </a:r>
          </a:p>
          <a:p>
            <a:pPr marL="457200" lvl="1" indent="0">
              <a:buNone/>
            </a:pPr>
            <a:r>
              <a:rPr lang="en-US" dirty="0" smtClean="0"/>
              <a:t>	-- Health &amp; Safety Code § 571.003(14)</a:t>
            </a:r>
            <a:endParaRPr lang="en-US" dirty="0"/>
          </a:p>
        </p:txBody>
      </p:sp>
    </p:spTree>
    <p:extLst>
      <p:ext uri="{BB962C8B-B14F-4D97-AF65-F5344CB8AC3E}">
        <p14:creationId xmlns:p14="http://schemas.microsoft.com/office/powerpoint/2010/main" val="1295615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Definitions </a:t>
            </a:r>
            <a:endParaRPr lang="en-US" dirty="0">
              <a:solidFill>
                <a:srgbClr val="FF0000"/>
              </a:solidFill>
            </a:endParaRPr>
          </a:p>
        </p:txBody>
      </p:sp>
      <p:sp>
        <p:nvSpPr>
          <p:cNvPr id="3" name="Content Placeholder 2"/>
          <p:cNvSpPr>
            <a:spLocks noGrp="1"/>
          </p:cNvSpPr>
          <p:nvPr>
            <p:ph idx="1"/>
          </p:nvPr>
        </p:nvSpPr>
        <p:spPr>
          <a:xfrm>
            <a:off x="152400" y="1447800"/>
            <a:ext cx="8763000" cy="5181600"/>
          </a:xfrm>
        </p:spPr>
        <p:txBody>
          <a:bodyPr>
            <a:normAutofit lnSpcReduction="10000"/>
          </a:bodyPr>
          <a:lstStyle/>
          <a:p>
            <a:r>
              <a:rPr lang="en-US" sz="3000" dirty="0" smtClean="0"/>
              <a:t>"</a:t>
            </a:r>
            <a:r>
              <a:rPr lang="en-US" sz="3000" dirty="0"/>
              <a:t>Intellectual disability" means </a:t>
            </a:r>
            <a:r>
              <a:rPr lang="en-US" sz="3000" dirty="0" smtClean="0"/>
              <a:t>“significantly </a:t>
            </a:r>
            <a:r>
              <a:rPr lang="en-US" sz="3000" b="1" dirty="0"/>
              <a:t>subaverage general intellectual functioning </a:t>
            </a:r>
            <a:r>
              <a:rPr lang="en-US" sz="3000" dirty="0"/>
              <a:t>that is concurrent with deficits in adaptive behavior and originates during the developmental period</a:t>
            </a:r>
            <a:r>
              <a:rPr lang="en-US" sz="3000" dirty="0" smtClean="0"/>
              <a:t>.”</a:t>
            </a:r>
          </a:p>
          <a:p>
            <a:pPr marL="0" indent="0">
              <a:buNone/>
            </a:pPr>
            <a:endParaRPr lang="en-US" sz="3000" dirty="0"/>
          </a:p>
          <a:p>
            <a:r>
              <a:rPr lang="en-US" sz="3000" dirty="0" smtClean="0"/>
              <a:t>"</a:t>
            </a:r>
            <a:r>
              <a:rPr lang="en-US" sz="3000" dirty="0"/>
              <a:t>Subaverage general intellectual functioning" refers </a:t>
            </a:r>
            <a:r>
              <a:rPr lang="en-US" sz="3000" dirty="0" smtClean="0"/>
              <a:t>“to </a:t>
            </a:r>
            <a:r>
              <a:rPr lang="en-US" sz="3000" dirty="0"/>
              <a:t>measured intelligence on standardized psychometric instruments of two or more standard deviations below the age-group mean for the tests used</a:t>
            </a:r>
            <a:r>
              <a:rPr lang="en-US" sz="3000" dirty="0" smtClean="0"/>
              <a:t>.”</a:t>
            </a:r>
          </a:p>
          <a:p>
            <a:pPr marL="457200" lvl="1" indent="0">
              <a:buNone/>
            </a:pPr>
            <a:r>
              <a:rPr lang="en-US" sz="2400" dirty="0" smtClean="0"/>
              <a:t>-- Health &amp; Safety Code § 591.003(7-a) and (20)</a:t>
            </a:r>
            <a:endParaRPr lang="en-US" sz="2400" dirty="0"/>
          </a:p>
        </p:txBody>
      </p:sp>
    </p:spTree>
    <p:extLst>
      <p:ext uri="{BB962C8B-B14F-4D97-AF65-F5344CB8AC3E}">
        <p14:creationId xmlns:p14="http://schemas.microsoft.com/office/powerpoint/2010/main" val="861235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b="1" dirty="0" smtClean="0">
                <a:solidFill>
                  <a:srgbClr val="FF0000"/>
                </a:solidFill>
              </a:rPr>
              <a:t>Art. 16.22 Procedures</a:t>
            </a:r>
            <a:endParaRPr lang="en-US" sz="6600" b="1" dirty="0">
              <a:solidFill>
                <a:srgbClr val="FF0000"/>
              </a:solidFill>
            </a:endParaRPr>
          </a:p>
        </p:txBody>
      </p:sp>
    </p:spTree>
    <p:extLst>
      <p:ext uri="{BB962C8B-B14F-4D97-AF65-F5344CB8AC3E}">
        <p14:creationId xmlns:p14="http://schemas.microsoft.com/office/powerpoint/2010/main" val="3103236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Art. 16.22 Flowchart</a:t>
            </a:r>
            <a:endParaRPr lang="en-US" sz="5400" b="1" dirty="0">
              <a:solidFill>
                <a:srgbClr val="FF0000"/>
              </a:solidFill>
            </a:endParaRPr>
          </a:p>
        </p:txBody>
      </p:sp>
      <p:pic>
        <p:nvPicPr>
          <p:cNvPr id="4" name="Content Placeholder 3" descr="5. Flow Chart -- OCA Screening Assessment -- Art. 16.22 -- Sep2017.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14815" t="14628" r="14815" b="1632"/>
          <a:stretch/>
        </p:blipFill>
        <p:spPr>
          <a:xfrm>
            <a:off x="685800" y="1524000"/>
            <a:ext cx="7848600" cy="5105400"/>
          </a:xfrm>
        </p:spPr>
      </p:pic>
    </p:spTree>
    <p:extLst>
      <p:ext uri="{BB962C8B-B14F-4D97-AF65-F5344CB8AC3E}">
        <p14:creationId xmlns:p14="http://schemas.microsoft.com/office/powerpoint/2010/main" val="3321185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8610600" cy="4525963"/>
          </a:xfrm>
        </p:spPr>
        <p:txBody>
          <a:bodyPr/>
          <a:lstStyle/>
          <a:p>
            <a:pPr marL="0" indent="0">
              <a:buNone/>
            </a:pPr>
            <a:endParaRPr lang="en-US" dirty="0" smtClean="0"/>
          </a:p>
          <a:p>
            <a:pPr marL="0" indent="0">
              <a:buNone/>
            </a:pPr>
            <a:endParaRPr lang="en-US" dirty="0"/>
          </a:p>
          <a:p>
            <a:pPr marL="0" indent="0" algn="ctr">
              <a:buNone/>
            </a:pPr>
            <a:r>
              <a:rPr lang="en-US" sz="8800" b="1" dirty="0" smtClean="0">
                <a:solidFill>
                  <a:srgbClr val="FF0000"/>
                </a:solidFill>
              </a:rPr>
              <a:t>forms</a:t>
            </a:r>
          </a:p>
        </p:txBody>
      </p:sp>
    </p:spTree>
    <p:extLst>
      <p:ext uri="{BB962C8B-B14F-4D97-AF65-F5344CB8AC3E}">
        <p14:creationId xmlns:p14="http://schemas.microsoft.com/office/powerpoint/2010/main" val="3496555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
            <a:ext cx="7772400" cy="6172199"/>
          </a:xfrm>
        </p:spPr>
        <p:txBody>
          <a:bodyPr>
            <a:normAutofit fontScale="90000"/>
          </a:bodyPr>
          <a:lstStyle/>
          <a:p>
            <a:pPr algn="l"/>
            <a:r>
              <a:rPr lang="en-US" sz="3600" b="1" dirty="0" smtClean="0"/>
              <a:t/>
            </a:r>
            <a:br>
              <a:rPr lang="en-US" sz="3600" b="1" dirty="0" smtClean="0"/>
            </a:br>
            <a:r>
              <a:rPr lang="en-US" sz="3600" b="1" dirty="0" smtClean="0"/>
              <a:t>                         </a:t>
            </a:r>
            <a:r>
              <a:rPr lang="en-US" sz="3600" b="1" i="1" dirty="0" smtClean="0"/>
              <a:t>Today’s Agenda</a:t>
            </a:r>
            <a:r>
              <a:rPr lang="en-US" sz="3600" b="1" dirty="0" smtClean="0"/>
              <a:t/>
            </a:r>
            <a:br>
              <a:rPr lang="en-US" sz="3600" b="1" dirty="0" smtClean="0"/>
            </a:br>
            <a:r>
              <a:rPr lang="en-US" sz="2700" dirty="0"/>
              <a:t/>
            </a:r>
            <a:br>
              <a:rPr lang="en-US" sz="2700" dirty="0"/>
            </a:br>
            <a:r>
              <a:rPr lang="en-US" sz="3600" b="1" i="1" dirty="0" smtClean="0">
                <a:solidFill>
                  <a:srgbClr val="FF0000"/>
                </a:solidFill>
              </a:rPr>
              <a:t>Fair Defense Act</a:t>
            </a:r>
            <a:r>
              <a:rPr lang="en-US" sz="3100" b="1" dirty="0"/>
              <a:t/>
            </a:r>
            <a:br>
              <a:rPr lang="en-US" sz="3100" b="1" dirty="0"/>
            </a:br>
            <a:r>
              <a:rPr lang="en-US" sz="3100" b="1" i="1" dirty="0"/>
              <a:t> </a:t>
            </a:r>
            <a:r>
              <a:rPr lang="en-US" sz="3100" b="1" i="1" dirty="0" smtClean="0"/>
              <a:t>   </a:t>
            </a:r>
            <a:r>
              <a:rPr lang="en-US" sz="3100" dirty="0" smtClean="0">
                <a:effectLst>
                  <a:outerShdw blurRad="38100" dist="38100" dir="2700000" algn="tl">
                    <a:srgbClr val="000000">
                      <a:alpha val="43137"/>
                    </a:srgbClr>
                  </a:outerShdw>
                </a:effectLst>
              </a:rPr>
              <a:t>Fundamental requirements</a:t>
            </a:r>
            <a:br>
              <a:rPr lang="en-US" sz="3100" dirty="0" smtClean="0">
                <a:effectLst>
                  <a:outerShdw blurRad="38100" dist="38100" dir="2700000" algn="tl">
                    <a:srgbClr val="000000">
                      <a:alpha val="43137"/>
                    </a:srgbClr>
                  </a:outerShdw>
                </a:effectLst>
              </a:rPr>
            </a:br>
            <a:r>
              <a:rPr lang="en-US" sz="3100" dirty="0" smtClean="0">
                <a:effectLst>
                  <a:outerShdw blurRad="38100" dist="38100" dir="2700000" algn="tl">
                    <a:srgbClr val="000000">
                      <a:alpha val="43137"/>
                    </a:srgbClr>
                  </a:outerShdw>
                </a:effectLst>
              </a:rPr>
              <a:t>    Screening for indigence</a:t>
            </a:r>
            <a:br>
              <a:rPr lang="en-US" sz="3100" dirty="0" smtClean="0">
                <a:effectLst>
                  <a:outerShdw blurRad="38100" dist="38100" dir="2700000" algn="tl">
                    <a:srgbClr val="000000">
                      <a:alpha val="43137"/>
                    </a:srgbClr>
                  </a:outerShdw>
                </a:effectLst>
              </a:rPr>
            </a:br>
            <a:r>
              <a:rPr lang="en-US" sz="3100" dirty="0" smtClean="0">
                <a:effectLst>
                  <a:outerShdw blurRad="38100" dist="38100" dir="2700000" algn="tl">
                    <a:srgbClr val="000000">
                      <a:alpha val="43137"/>
                    </a:srgbClr>
                  </a:outerShdw>
                </a:effectLst>
              </a:rPr>
              <a:t>    </a:t>
            </a:r>
            <a:r>
              <a:rPr lang="en-US" sz="3100" dirty="0" smtClean="0">
                <a:solidFill>
                  <a:srgbClr val="FF0000"/>
                </a:solidFill>
                <a:effectLst>
                  <a:outerShdw blurRad="38100" dist="38100" dir="2700000" algn="tl">
                    <a:srgbClr val="000000">
                      <a:alpha val="43137"/>
                    </a:srgbClr>
                  </a:outerShdw>
                </a:effectLst>
              </a:rPr>
              <a:t>NEW </a:t>
            </a:r>
            <a:r>
              <a:rPr lang="en-US" sz="3100" dirty="0" smtClean="0">
                <a:effectLst>
                  <a:outerShdw blurRad="38100" dist="38100" dir="2700000" algn="tl">
                    <a:srgbClr val="000000">
                      <a:alpha val="43137"/>
                    </a:srgbClr>
                  </a:outerShdw>
                </a:effectLst>
              </a:rPr>
              <a:t>Assessing </a:t>
            </a:r>
            <a:r>
              <a:rPr lang="en-US" sz="3100" dirty="0">
                <a:effectLst>
                  <a:outerShdw blurRad="38100" dist="38100" dir="2700000" algn="tl">
                    <a:srgbClr val="000000">
                      <a:alpha val="43137"/>
                    </a:srgbClr>
                  </a:outerShdw>
                </a:effectLst>
              </a:rPr>
              <a:t>ability to </a:t>
            </a:r>
            <a:r>
              <a:rPr lang="en-US" sz="3100" dirty="0" smtClean="0">
                <a:effectLst>
                  <a:outerShdw blurRad="38100" dist="38100" dir="2700000" algn="tl">
                    <a:srgbClr val="000000">
                      <a:alpha val="43137"/>
                    </a:srgbClr>
                  </a:outerShdw>
                </a:effectLst>
              </a:rPr>
              <a:t>pay </a:t>
            </a:r>
            <a:r>
              <a:rPr lang="en-US" sz="3100" dirty="0" smtClean="0">
                <a:solidFill>
                  <a:srgbClr val="FF0000"/>
                </a:solidFill>
                <a:effectLst>
                  <a:outerShdw blurRad="38100" dist="38100" dir="2700000" algn="tl">
                    <a:srgbClr val="000000">
                      <a:alpha val="43137"/>
                    </a:srgbClr>
                  </a:outerShdw>
                </a:effectLst>
              </a:rPr>
              <a:t>(SB 1913)</a:t>
            </a:r>
            <a:r>
              <a:rPr lang="en-US" sz="3100" u="sng" dirty="0" smtClean="0">
                <a:solidFill>
                  <a:srgbClr val="FF0000"/>
                </a:solidFill>
                <a:effectLst>
                  <a:outerShdw blurRad="38100" dist="38100" dir="2700000" algn="tl">
                    <a:srgbClr val="000000">
                      <a:alpha val="43137"/>
                    </a:srgbClr>
                  </a:outerShdw>
                </a:effectLst>
              </a:rPr>
              <a:t/>
            </a:r>
            <a:br>
              <a:rPr lang="en-US" sz="3100" u="sng" dirty="0" smtClean="0">
                <a:solidFill>
                  <a:srgbClr val="FF0000"/>
                </a:solidFill>
                <a:effectLst>
                  <a:outerShdw blurRad="38100" dist="38100" dir="2700000" algn="tl">
                    <a:srgbClr val="000000">
                      <a:alpha val="43137"/>
                    </a:srgbClr>
                  </a:outerShdw>
                </a:effectLst>
              </a:rPr>
            </a:br>
            <a:r>
              <a:rPr lang="en-US" sz="3100" dirty="0" smtClean="0">
                <a:effectLst>
                  <a:outerShdw blurRad="38100" dist="38100" dir="2700000" algn="tl">
                    <a:srgbClr val="000000">
                      <a:alpha val="43137"/>
                    </a:srgbClr>
                  </a:outerShdw>
                </a:effectLst>
              </a:rPr>
              <a:t>    Waiver of counsel provisions</a:t>
            </a:r>
            <a:br>
              <a:rPr lang="en-US" sz="3100" dirty="0" smtClean="0">
                <a:effectLst>
                  <a:outerShdw blurRad="38100" dist="38100" dir="2700000" algn="tl">
                    <a:srgbClr val="000000">
                      <a:alpha val="43137"/>
                    </a:srgbClr>
                  </a:outerShdw>
                </a:effectLst>
              </a:rPr>
            </a:br>
            <a:r>
              <a:rPr lang="en-US" sz="3100" dirty="0">
                <a:effectLst>
                  <a:outerShdw blurRad="38100" dist="38100" dir="2700000" algn="tl">
                    <a:srgbClr val="000000">
                      <a:alpha val="43137"/>
                    </a:srgbClr>
                  </a:outerShdw>
                </a:effectLst>
              </a:rPr>
              <a:t> </a:t>
            </a:r>
            <a:r>
              <a:rPr lang="en-US" sz="3100" dirty="0" smtClean="0">
                <a:effectLst>
                  <a:outerShdw blurRad="38100" dist="38100" dir="2700000" algn="tl">
                    <a:srgbClr val="000000">
                      <a:alpha val="43137"/>
                    </a:srgbClr>
                  </a:outerShdw>
                </a:effectLst>
              </a:rPr>
              <a:t>    Bail  17.151, CCP --  Release b/c of Delay </a:t>
            </a:r>
            <a:r>
              <a:rPr lang="en-US" sz="3100" i="1" dirty="0" smtClean="0">
                <a:effectLst>
                  <a:outerShdw blurRad="38100" dist="38100" dir="2700000" algn="tl">
                    <a:srgbClr val="000000">
                      <a:alpha val="43137"/>
                    </a:srgbClr>
                  </a:outerShdw>
                </a:effectLst>
              </a:rPr>
              <a:t/>
            </a:r>
            <a:br>
              <a:rPr lang="en-US" sz="3100" i="1" dirty="0" smtClean="0">
                <a:effectLst>
                  <a:outerShdw blurRad="38100" dist="38100" dir="2700000" algn="tl">
                    <a:srgbClr val="000000">
                      <a:alpha val="43137"/>
                    </a:srgbClr>
                  </a:outerShdw>
                </a:effectLst>
              </a:rPr>
            </a:br>
            <a:r>
              <a:rPr lang="en-US" sz="3100" b="1" u="sng" dirty="0"/>
              <a:t/>
            </a:r>
            <a:br>
              <a:rPr lang="en-US" sz="3100" b="1" u="sng" dirty="0"/>
            </a:br>
            <a:r>
              <a:rPr lang="en-US" sz="3600" b="1" dirty="0" smtClean="0">
                <a:solidFill>
                  <a:srgbClr val="FF0000"/>
                </a:solidFill>
              </a:rPr>
              <a:t>Mental Health Proceedings</a:t>
            </a:r>
            <a:r>
              <a:rPr lang="en-US" sz="3100" dirty="0" smtClean="0"/>
              <a:t/>
            </a:r>
            <a:br>
              <a:rPr lang="en-US" sz="3100" dirty="0" smtClean="0"/>
            </a:br>
            <a:r>
              <a:rPr lang="en-US" sz="3100" dirty="0"/>
              <a:t> </a:t>
            </a:r>
            <a:r>
              <a:rPr lang="en-US" sz="3100" dirty="0" smtClean="0"/>
              <a:t>    </a:t>
            </a:r>
            <a:r>
              <a:rPr lang="en-US" sz="3100" i="1" dirty="0" smtClean="0">
                <a:effectLst>
                  <a:outerShdw blurRad="38100" dist="38100" dir="2700000" algn="tl">
                    <a:srgbClr val="000000">
                      <a:alpha val="43137"/>
                    </a:srgbClr>
                  </a:outerShdw>
                </a:effectLst>
              </a:rPr>
              <a:t>16.22, CCP – assessment, screening, &amp; reporting</a:t>
            </a:r>
            <a:br>
              <a:rPr lang="en-US" sz="3100" i="1" dirty="0" smtClean="0">
                <a:effectLst>
                  <a:outerShdw blurRad="38100" dist="38100" dir="2700000" algn="tl">
                    <a:srgbClr val="000000">
                      <a:alpha val="43137"/>
                    </a:srgbClr>
                  </a:outerShdw>
                </a:effectLst>
              </a:rPr>
            </a:br>
            <a:r>
              <a:rPr lang="en-US" sz="3100" i="1" dirty="0" smtClean="0">
                <a:effectLst>
                  <a:outerShdw blurRad="38100" dist="38100" dir="2700000" algn="tl">
                    <a:srgbClr val="000000">
                      <a:alpha val="43137"/>
                    </a:srgbClr>
                  </a:outerShdw>
                </a:effectLst>
              </a:rPr>
              <a:t>     17.032, CCP – release on personal bond</a:t>
            </a:r>
            <a:r>
              <a:rPr lang="en-US" sz="3100" dirty="0" smtClean="0"/>
              <a:t/>
            </a:r>
            <a:br>
              <a:rPr lang="en-US" sz="3100" dirty="0" smtClean="0"/>
            </a:br>
            <a:r>
              <a:rPr lang="en-US" sz="3100" dirty="0" smtClean="0"/>
              <a:t/>
            </a:r>
            <a:br>
              <a:rPr lang="en-US" sz="3100" dirty="0" smtClean="0"/>
            </a:br>
            <a:r>
              <a:rPr lang="en-US" sz="3600" b="1" dirty="0" smtClean="0">
                <a:solidFill>
                  <a:srgbClr val="FF0000"/>
                </a:solidFill>
              </a:rPr>
              <a:t>Funding</a:t>
            </a:r>
            <a:r>
              <a:rPr lang="en-US" sz="3600" b="1" dirty="0" smtClean="0"/>
              <a:t> </a:t>
            </a:r>
            <a:r>
              <a:rPr lang="en-US" sz="3600" b="1" dirty="0" smtClean="0">
                <a:solidFill>
                  <a:srgbClr val="FF0000"/>
                </a:solidFill>
              </a:rPr>
              <a:t>or lack thereof . . .</a:t>
            </a:r>
            <a:r>
              <a:rPr lang="en-US" sz="3100" b="1" u="sng" dirty="0" smtClean="0"/>
              <a:t/>
            </a:r>
            <a:br>
              <a:rPr lang="en-US" sz="3100" b="1" u="sng" dirty="0" smtClean="0"/>
            </a:br>
            <a:r>
              <a:rPr lang="en-US" sz="2700" b="1" u="sng" dirty="0" smtClean="0"/>
              <a:t/>
            </a:r>
            <a:br>
              <a:rPr lang="en-US" sz="2700" b="1" u="sng" dirty="0" smtClean="0"/>
            </a:br>
            <a:r>
              <a:rPr lang="en-US" sz="2700" b="1" dirty="0" smtClean="0"/>
              <a:t>	</a:t>
            </a:r>
            <a:endParaRPr lang="en-US" dirty="0"/>
          </a:p>
        </p:txBody>
      </p:sp>
    </p:spTree>
    <p:extLst>
      <p:ext uri="{BB962C8B-B14F-4D97-AF65-F5344CB8AC3E}">
        <p14:creationId xmlns:p14="http://schemas.microsoft.com/office/powerpoint/2010/main" val="2544090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Magistrate’s Order for </a:t>
            </a:r>
            <a:br>
              <a:rPr lang="en-US" dirty="0" smtClean="0"/>
            </a:br>
            <a:r>
              <a:rPr lang="en-US" dirty="0" smtClean="0"/>
              <a:t>Examination and Assessment</a:t>
            </a:r>
            <a:endParaRPr lang="en-US" dirty="0"/>
          </a:p>
        </p:txBody>
      </p:sp>
      <p:pic>
        <p:nvPicPr>
          <p:cNvPr id="4" name="Content Placeholder 3" descr="2. Magistrate's Order for Examination and Assessment [Compatibility Mode] -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28704" t="18045" r="30555" b="5050"/>
          <a:stretch/>
        </p:blipFill>
        <p:spPr>
          <a:xfrm>
            <a:off x="2438400" y="1752600"/>
            <a:ext cx="4419600" cy="5029200"/>
          </a:xfrm>
        </p:spPr>
      </p:pic>
    </p:spTree>
    <p:extLst>
      <p:ext uri="{BB962C8B-B14F-4D97-AF65-F5344CB8AC3E}">
        <p14:creationId xmlns:p14="http://schemas.microsoft.com/office/powerpoint/2010/main" val="3634549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Magistrate’s Order for </a:t>
            </a:r>
            <a:br>
              <a:rPr lang="en-US" dirty="0"/>
            </a:br>
            <a:r>
              <a:rPr lang="en-US" dirty="0"/>
              <a:t>Examination and Assessment</a:t>
            </a:r>
          </a:p>
        </p:txBody>
      </p:sp>
      <p:pic>
        <p:nvPicPr>
          <p:cNvPr id="4" name="Content Placeholder 3" descr="2. Magistrate's Order for Examination and Assessment [Compatibility Mode] -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25926" t="18045" r="30555" b="3341"/>
          <a:stretch/>
        </p:blipFill>
        <p:spPr>
          <a:xfrm>
            <a:off x="2209800" y="1600200"/>
            <a:ext cx="4800600" cy="5181600"/>
          </a:xfrm>
        </p:spPr>
      </p:pic>
    </p:spTree>
    <p:extLst>
      <p:ext uri="{BB962C8B-B14F-4D97-AF65-F5344CB8AC3E}">
        <p14:creationId xmlns:p14="http://schemas.microsoft.com/office/powerpoint/2010/main" val="2566248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Form</a:t>
            </a:r>
            <a:endParaRPr lang="en-US" dirty="0"/>
          </a:p>
        </p:txBody>
      </p:sp>
      <p:pic>
        <p:nvPicPr>
          <p:cNvPr id="4" name="Content Placeholder 3" descr="3. OCA Assessment Form -- Art. 16.22.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5" t="21887" r="9145" b="2351"/>
          <a:stretch/>
        </p:blipFill>
        <p:spPr>
          <a:xfrm>
            <a:off x="2133600" y="1524000"/>
            <a:ext cx="4724400" cy="5181600"/>
          </a:xfrm>
        </p:spPr>
      </p:pic>
    </p:spTree>
    <p:extLst>
      <p:ext uri="{BB962C8B-B14F-4D97-AF65-F5344CB8AC3E}">
        <p14:creationId xmlns:p14="http://schemas.microsoft.com/office/powerpoint/2010/main" val="4097307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Art. 16.22 Procedures / Reports to OCA</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a:t>M</a:t>
            </a:r>
            <a:r>
              <a:rPr lang="en-US" dirty="0" smtClean="0"/>
              <a:t>agistrate </a:t>
            </a:r>
            <a:r>
              <a:rPr lang="en-US" u="sng" dirty="0" smtClean="0">
                <a:solidFill>
                  <a:srgbClr val="FF0000"/>
                </a:solidFill>
              </a:rPr>
              <a:t>SHALL</a:t>
            </a:r>
            <a:r>
              <a:rPr lang="en-US" dirty="0" smtClean="0"/>
              <a:t> </a:t>
            </a:r>
            <a:r>
              <a:rPr lang="en-US" dirty="0"/>
              <a:t>submit to OCA on a monthly basis the number of written assessments provided to the court under Art. 16.22(a)(1)(B).</a:t>
            </a:r>
          </a:p>
          <a:p>
            <a:pPr marL="0" indent="0">
              <a:buNone/>
            </a:pPr>
            <a:r>
              <a:rPr lang="en-US" dirty="0"/>
              <a:t>	</a:t>
            </a:r>
            <a:r>
              <a:rPr lang="en-US" sz="2400" dirty="0"/>
              <a:t>-- Art. </a:t>
            </a:r>
            <a:r>
              <a:rPr lang="en-US" sz="2400" dirty="0" smtClean="0"/>
              <a:t>16.22(e)</a:t>
            </a:r>
          </a:p>
          <a:p>
            <a:pPr marL="0" indent="0">
              <a:buNone/>
            </a:pPr>
            <a:endParaRPr lang="en-US" dirty="0"/>
          </a:p>
        </p:txBody>
      </p:sp>
    </p:spTree>
    <p:extLst>
      <p:ext uri="{BB962C8B-B14F-4D97-AF65-F5344CB8AC3E}">
        <p14:creationId xmlns:p14="http://schemas.microsoft.com/office/powerpoint/2010/main" val="3981840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rPr>
              <a:t>Art. 16.22 </a:t>
            </a:r>
            <a:r>
              <a:rPr lang="en-US" sz="3600" b="1" dirty="0" smtClean="0">
                <a:solidFill>
                  <a:srgbClr val="FF0000"/>
                </a:solidFill>
              </a:rPr>
              <a:t>Procedures / Reports </a:t>
            </a:r>
            <a:r>
              <a:rPr lang="en-US" sz="3600" b="1" dirty="0">
                <a:solidFill>
                  <a:srgbClr val="FF0000"/>
                </a:solidFill>
              </a:rPr>
              <a:t>to OCA</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b="1" dirty="0"/>
              <a:t>“The number of written assessments will be captured from district and county courts on Judicial Council Monthly District and County Court Activity Reports, submitted by district clerks and county clerks.”</a:t>
            </a:r>
            <a:endParaRPr lang="en-US" dirty="0"/>
          </a:p>
          <a:p>
            <a:endParaRPr lang="en-US" dirty="0"/>
          </a:p>
          <a:p>
            <a:endParaRPr lang="en-US" dirty="0"/>
          </a:p>
        </p:txBody>
      </p:sp>
    </p:spTree>
    <p:extLst>
      <p:ext uri="{BB962C8B-B14F-4D97-AF65-F5344CB8AC3E}">
        <p14:creationId xmlns:p14="http://schemas.microsoft.com/office/powerpoint/2010/main" val="2332647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Art</a:t>
            </a:r>
            <a:r>
              <a:rPr lang="en-US" sz="3600" b="1" dirty="0">
                <a:solidFill>
                  <a:srgbClr val="FF0000"/>
                </a:solidFill>
              </a:rPr>
              <a:t>. 16.22 </a:t>
            </a:r>
            <a:r>
              <a:rPr lang="en-US" sz="3600" b="1" dirty="0" smtClean="0">
                <a:solidFill>
                  <a:srgbClr val="FF0000"/>
                </a:solidFill>
              </a:rPr>
              <a:t>Procedures / Reports </a:t>
            </a:r>
            <a:r>
              <a:rPr lang="en-US" sz="3600" b="1" dirty="0">
                <a:solidFill>
                  <a:srgbClr val="FF0000"/>
                </a:solidFill>
              </a:rPr>
              <a:t>to </a:t>
            </a:r>
            <a:r>
              <a:rPr lang="en-US" sz="3600" b="1" dirty="0" smtClean="0">
                <a:solidFill>
                  <a:srgbClr val="FF0000"/>
                </a:solidFill>
              </a:rPr>
              <a:t>OCA</a:t>
            </a:r>
            <a:endParaRPr lang="en-US" sz="3600"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OCA’s </a:t>
            </a:r>
            <a:r>
              <a:rPr lang="en-US" dirty="0"/>
              <a:t>Mental Health Training </a:t>
            </a:r>
            <a:r>
              <a:rPr lang="en-US" dirty="0" smtClean="0"/>
              <a:t>page states: </a:t>
            </a:r>
          </a:p>
          <a:p>
            <a:pPr lvl="1">
              <a:buFont typeface="Arial" panose="020B0604020202020204" pitchFamily="34" charset="0"/>
              <a:buChar char="•"/>
            </a:pPr>
            <a:r>
              <a:rPr lang="en-US" dirty="0" smtClean="0"/>
              <a:t>“</a:t>
            </a:r>
            <a:r>
              <a:rPr lang="en-US" dirty="0"/>
              <a:t>The magistrate is required to provide copies of the assessment to the defense counsel, the attorney representing the state, and the trial court (district or county court).  The magistrate should send the assessment to the custodian of the district or county court records—the district clerk or county clerk—for inclusion in the defendant’s case file</a:t>
            </a:r>
            <a:r>
              <a:rPr lang="en-US" dirty="0" smtClean="0"/>
              <a:t>.”</a:t>
            </a:r>
          </a:p>
        </p:txBody>
      </p:sp>
    </p:spTree>
    <p:extLst>
      <p:ext uri="{BB962C8B-B14F-4D97-AF65-F5344CB8AC3E}">
        <p14:creationId xmlns:p14="http://schemas.microsoft.com/office/powerpoint/2010/main" val="2459338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6000" b="1" dirty="0" smtClean="0">
                <a:solidFill>
                  <a:srgbClr val="FF0000"/>
                </a:solidFill>
              </a:rPr>
              <a:t>Art. 17.032 Procedures</a:t>
            </a:r>
          </a:p>
        </p:txBody>
      </p:sp>
    </p:spTree>
    <p:extLst>
      <p:ext uri="{BB962C8B-B14F-4D97-AF65-F5344CB8AC3E}">
        <p14:creationId xmlns:p14="http://schemas.microsoft.com/office/powerpoint/2010/main" val="3810181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066800"/>
          </a:xfrm>
        </p:spPr>
        <p:txBody>
          <a:bodyPr>
            <a:normAutofit/>
          </a:bodyPr>
          <a:lstStyle/>
          <a:p>
            <a:r>
              <a:rPr lang="en-US" sz="2800" b="1" dirty="0" smtClean="0">
                <a:solidFill>
                  <a:srgbClr val="FF0000"/>
                </a:solidFill>
              </a:rPr>
              <a:t>Release on Personal Bond of Defendant with Mental Illness</a:t>
            </a:r>
            <a:endParaRPr lang="en-US" sz="2800" b="1" dirty="0">
              <a:solidFill>
                <a:srgbClr val="FF0000"/>
              </a:solidFill>
            </a:endParaRPr>
          </a:p>
        </p:txBody>
      </p:sp>
      <p:sp>
        <p:nvSpPr>
          <p:cNvPr id="3" name="Content Placeholder 2"/>
          <p:cNvSpPr>
            <a:spLocks noGrp="1"/>
          </p:cNvSpPr>
          <p:nvPr>
            <p:ph idx="1"/>
          </p:nvPr>
        </p:nvSpPr>
        <p:spPr>
          <a:xfrm>
            <a:off x="76200" y="990600"/>
            <a:ext cx="8991600" cy="5562600"/>
          </a:xfrm>
        </p:spPr>
        <p:txBody>
          <a:bodyPr>
            <a:noAutofit/>
          </a:bodyPr>
          <a:lstStyle/>
          <a:p>
            <a:pPr marL="0" indent="0">
              <a:buNone/>
            </a:pPr>
            <a:r>
              <a:rPr lang="en-US" sz="2000" dirty="0"/>
              <a:t>A magistrate </a:t>
            </a:r>
            <a:r>
              <a:rPr lang="en-US" sz="2000" b="1" cap="all" dirty="0">
                <a:solidFill>
                  <a:srgbClr val="FF0000"/>
                </a:solidFill>
              </a:rPr>
              <a:t>shall</a:t>
            </a:r>
            <a:r>
              <a:rPr lang="en-US" sz="2000" dirty="0"/>
              <a:t> release a defendant on a </a:t>
            </a:r>
            <a:r>
              <a:rPr lang="en-US" sz="2000" b="1" dirty="0"/>
              <a:t>personal bond </a:t>
            </a:r>
            <a:r>
              <a:rPr lang="en-US" sz="2000" b="1" dirty="0">
                <a:solidFill>
                  <a:srgbClr val="FF0000"/>
                </a:solidFill>
              </a:rPr>
              <a:t>. . . </a:t>
            </a:r>
            <a:r>
              <a:rPr lang="en-US" sz="2000" dirty="0"/>
              <a:t>, unless good cause is shown otherwise, if the following five conditions apply:</a:t>
            </a:r>
          </a:p>
          <a:p>
            <a:pPr marL="914400" lvl="1" indent="-457200">
              <a:buAutoNum type="arabicParenBoth"/>
            </a:pPr>
            <a:r>
              <a:rPr lang="en-US" sz="2000" dirty="0" smtClean="0"/>
              <a:t>The </a:t>
            </a:r>
            <a:r>
              <a:rPr lang="en-US" sz="2000" dirty="0"/>
              <a:t>defendant is not charged with and has not been previously convicted of a violent offense</a:t>
            </a:r>
            <a:r>
              <a:rPr lang="en-US" sz="2000" dirty="0" smtClean="0"/>
              <a:t>;</a:t>
            </a:r>
          </a:p>
          <a:p>
            <a:pPr marL="457200" lvl="1" indent="0">
              <a:buNone/>
            </a:pPr>
            <a:r>
              <a:rPr lang="en-US" sz="2000" dirty="0"/>
              <a:t>(2) The defendant is examined under Article 16.22;</a:t>
            </a:r>
          </a:p>
          <a:p>
            <a:pPr marL="457200" lvl="1" indent="0">
              <a:buNone/>
            </a:pPr>
            <a:r>
              <a:rPr lang="en-US" sz="2000" dirty="0"/>
              <a:t>(3) The </a:t>
            </a:r>
            <a:r>
              <a:rPr lang="en-US" sz="2000" dirty="0" smtClean="0"/>
              <a:t>expert: concludes </a:t>
            </a:r>
            <a:r>
              <a:rPr lang="en-US" sz="2000" dirty="0"/>
              <a:t>that the D</a:t>
            </a:r>
            <a:r>
              <a:rPr lang="en-US" sz="2000" dirty="0" smtClean="0"/>
              <a:t> </a:t>
            </a:r>
            <a:r>
              <a:rPr lang="en-US" sz="2000" dirty="0"/>
              <a:t>has a </a:t>
            </a:r>
            <a:r>
              <a:rPr lang="en-US" sz="2000" dirty="0" smtClean="0"/>
              <a:t>MI  </a:t>
            </a:r>
            <a:r>
              <a:rPr lang="en-US" sz="2000" dirty="0"/>
              <a:t>or </a:t>
            </a:r>
            <a:r>
              <a:rPr lang="en-US" sz="2000" dirty="0" smtClean="0"/>
              <a:t>ID  </a:t>
            </a:r>
            <a:r>
              <a:rPr lang="en-US" sz="2000" dirty="0"/>
              <a:t>and is </a:t>
            </a:r>
            <a:r>
              <a:rPr lang="en-US" sz="2000" dirty="0" smtClean="0"/>
              <a:t>competent </a:t>
            </a:r>
            <a:r>
              <a:rPr lang="en-US" sz="2000" dirty="0"/>
              <a:t>to stand trial; </a:t>
            </a:r>
            <a:r>
              <a:rPr lang="en-US" sz="2000" dirty="0" smtClean="0"/>
              <a:t>and recommends MH  </a:t>
            </a:r>
            <a:r>
              <a:rPr lang="en-US" sz="2000" dirty="0"/>
              <a:t>or </a:t>
            </a:r>
            <a:r>
              <a:rPr lang="en-US" sz="2000" dirty="0" smtClean="0"/>
              <a:t>ID treatment</a:t>
            </a:r>
            <a:r>
              <a:rPr lang="en-US" sz="2000" dirty="0"/>
              <a:t>; </a:t>
            </a:r>
            <a:endParaRPr lang="en-US" sz="2000" dirty="0" smtClean="0"/>
          </a:p>
          <a:p>
            <a:pPr marL="457200" lvl="1" indent="0">
              <a:buNone/>
            </a:pPr>
            <a:r>
              <a:rPr lang="en-US" sz="2000" dirty="0"/>
              <a:t>(4) The magistrate determines, in consultation with the </a:t>
            </a:r>
            <a:r>
              <a:rPr lang="en-US" sz="2000" dirty="0" smtClean="0"/>
              <a:t>local MH  </a:t>
            </a:r>
            <a:r>
              <a:rPr lang="en-US" sz="2000" dirty="0"/>
              <a:t>or </a:t>
            </a:r>
            <a:r>
              <a:rPr lang="en-US" sz="2000" dirty="0" smtClean="0"/>
              <a:t>IDD </a:t>
            </a:r>
            <a:r>
              <a:rPr lang="en-US" sz="2000" dirty="0"/>
              <a:t>authority, that </a:t>
            </a:r>
            <a:r>
              <a:rPr lang="en-US" sz="2000" dirty="0" smtClean="0"/>
              <a:t>MH or ID </a:t>
            </a:r>
            <a:r>
              <a:rPr lang="en-US" sz="2000" dirty="0"/>
              <a:t>services for the </a:t>
            </a:r>
            <a:r>
              <a:rPr lang="en-US" sz="2000" dirty="0" smtClean="0"/>
              <a:t>D  </a:t>
            </a:r>
            <a:r>
              <a:rPr lang="en-US" sz="2000" b="1" dirty="0"/>
              <a:t>are available</a:t>
            </a:r>
            <a:r>
              <a:rPr lang="en-US" sz="2000" dirty="0"/>
              <a:t>; </a:t>
            </a:r>
            <a:r>
              <a:rPr lang="en-US" sz="2000" dirty="0" smtClean="0"/>
              <a:t>and</a:t>
            </a:r>
          </a:p>
          <a:p>
            <a:pPr marL="457200" lvl="1" indent="0">
              <a:buNone/>
            </a:pPr>
            <a:r>
              <a:rPr lang="en-US" sz="2000" dirty="0"/>
              <a:t>(5) After considering all the circumstances, a pretrial risk assessment, if applicable, and any other credible information provided by a prosecutor or the defendant, the magistrate determines that release on personal bond would reasonably ensure the defendant's appearance in court and the safety of the community and the victim of the alleged offense.</a:t>
            </a:r>
          </a:p>
          <a:p>
            <a:pPr marL="0" indent="0">
              <a:buNone/>
            </a:pPr>
            <a:r>
              <a:rPr lang="en-US" sz="2000" dirty="0"/>
              <a:t>	-- </a:t>
            </a:r>
            <a:r>
              <a:rPr lang="en-US" sz="2000" b="1" dirty="0">
                <a:solidFill>
                  <a:srgbClr val="FF0000"/>
                </a:solidFill>
              </a:rPr>
              <a:t>Art. 17.032(b), Code of Criminal Procedure</a:t>
            </a:r>
          </a:p>
          <a:p>
            <a:pPr marL="457200" lvl="1" indent="0">
              <a:buNone/>
            </a:pPr>
            <a:endParaRPr lang="en-US" sz="2000" dirty="0"/>
          </a:p>
          <a:p>
            <a:pPr lvl="1">
              <a:buFont typeface="Arial" panose="020B0604020202020204" pitchFamily="34" charset="0"/>
              <a:buChar char="•"/>
            </a:pPr>
            <a:endParaRPr lang="en-US" sz="2000" dirty="0"/>
          </a:p>
          <a:p>
            <a:pPr marL="914400" lvl="1" indent="-457200">
              <a:buAutoNum type="arabicParenBoth"/>
            </a:pPr>
            <a:endParaRPr lang="en-US" sz="2400" dirty="0"/>
          </a:p>
          <a:p>
            <a:pPr marL="480060"/>
            <a:endParaRPr lang="en-US" sz="2400" dirty="0" smtClean="0"/>
          </a:p>
        </p:txBody>
      </p:sp>
    </p:spTree>
    <p:extLst>
      <p:ext uri="{BB962C8B-B14F-4D97-AF65-F5344CB8AC3E}">
        <p14:creationId xmlns:p14="http://schemas.microsoft.com/office/powerpoint/2010/main" val="1740230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State Funding of Indigent Defense</a:t>
            </a:r>
            <a:br>
              <a:rPr lang="en-US" b="1" dirty="0"/>
            </a:br>
            <a:endParaRPr lang="en-US" dirty="0"/>
          </a:p>
        </p:txBody>
      </p:sp>
      <p:pic>
        <p:nvPicPr>
          <p:cNvPr id="3" name="Picture 2"/>
          <p:cNvPicPr>
            <a:picLocks noChangeAspect="1"/>
          </p:cNvPicPr>
          <p:nvPr/>
        </p:nvPicPr>
        <p:blipFill>
          <a:blip r:embed="rId2"/>
          <a:stretch>
            <a:fillRect/>
          </a:stretch>
        </p:blipFill>
        <p:spPr>
          <a:xfrm>
            <a:off x="1187620" y="1524000"/>
            <a:ext cx="6889580" cy="4324629"/>
          </a:xfrm>
          <a:prstGeom prst="rect">
            <a:avLst/>
          </a:prstGeom>
        </p:spPr>
      </p:pic>
      <p:sp>
        <p:nvSpPr>
          <p:cNvPr id="5" name="Rectangle 4"/>
          <p:cNvSpPr/>
          <p:nvPr/>
        </p:nvSpPr>
        <p:spPr>
          <a:xfrm>
            <a:off x="6053806" y="5123521"/>
            <a:ext cx="2023394" cy="909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More than half of states fully fund indigent defense.</a:t>
            </a:r>
          </a:p>
        </p:txBody>
      </p:sp>
    </p:spTree>
    <p:extLst>
      <p:ext uri="{BB962C8B-B14F-4D97-AF65-F5344CB8AC3E}">
        <p14:creationId xmlns:p14="http://schemas.microsoft.com/office/powerpoint/2010/main" val="348306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09800"/>
            <a:ext cx="8839200" cy="1470025"/>
          </a:xfrm>
        </p:spPr>
        <p:txBody>
          <a:bodyPr>
            <a:noAutofit/>
          </a:bodyPr>
          <a:lstStyle/>
          <a:p>
            <a:r>
              <a:rPr lang="en-US" sz="5400" b="1" dirty="0" smtClean="0"/>
              <a:t/>
            </a:r>
            <a:br>
              <a:rPr lang="en-US" sz="5400" b="1" dirty="0" smtClean="0"/>
            </a:br>
            <a:r>
              <a:rPr lang="en-US" sz="5400" b="1" dirty="0" smtClean="0"/>
              <a:t/>
            </a:r>
            <a:br>
              <a:rPr lang="en-US" sz="5400" b="1" dirty="0" smtClean="0"/>
            </a:br>
            <a:r>
              <a:rPr lang="en-US" sz="6000" b="1" dirty="0" smtClean="0">
                <a:solidFill>
                  <a:srgbClr val="FF0000"/>
                </a:solidFill>
              </a:rPr>
              <a:t>Fair </a:t>
            </a:r>
            <a:r>
              <a:rPr lang="en-US" sz="6000" b="1" dirty="0">
                <a:solidFill>
                  <a:srgbClr val="FF0000"/>
                </a:solidFill>
              </a:rPr>
              <a:t>Defense </a:t>
            </a:r>
            <a:r>
              <a:rPr lang="en-US" sz="6000" b="1" dirty="0" smtClean="0">
                <a:solidFill>
                  <a:srgbClr val="FF0000"/>
                </a:solidFill>
              </a:rPr>
              <a:t>Act</a:t>
            </a:r>
            <a:r>
              <a:rPr lang="en-US" sz="6000" b="1" dirty="0">
                <a:solidFill>
                  <a:srgbClr val="FF0000"/>
                </a:solidFill>
              </a:rPr>
              <a:t/>
            </a:r>
            <a:br>
              <a:rPr lang="en-US" sz="6000" b="1" dirty="0">
                <a:solidFill>
                  <a:srgbClr val="FF0000"/>
                </a:solidFill>
              </a:rPr>
            </a:br>
            <a:endParaRPr lang="en-US" sz="6000" b="1" dirty="0">
              <a:solidFill>
                <a:srgbClr val="FF0000"/>
              </a:solidFill>
            </a:endParaRPr>
          </a:p>
        </p:txBody>
      </p:sp>
    </p:spTree>
    <p:extLst>
      <p:ext uri="{BB962C8B-B14F-4D97-AF65-F5344CB8AC3E}">
        <p14:creationId xmlns:p14="http://schemas.microsoft.com/office/powerpoint/2010/main" val="198721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0451" name="Rectangle 3"/>
          <p:cNvSpPr>
            <a:spLocks noGrp="1" noChangeArrowheads="1"/>
          </p:cNvSpPr>
          <p:nvPr>
            <p:ph idx="1"/>
          </p:nvPr>
        </p:nvSpPr>
        <p:spPr>
          <a:xfrm>
            <a:off x="727029" y="1447800"/>
            <a:ext cx="7732553" cy="4800600"/>
          </a:xfrm>
        </p:spPr>
        <p:txBody>
          <a:bodyPr>
            <a:normAutofit/>
          </a:bodyPr>
          <a:lstStyle/>
          <a:p>
            <a:pPr>
              <a:lnSpc>
                <a:spcPct val="80000"/>
              </a:lnSpc>
            </a:pPr>
            <a:r>
              <a:rPr lang="en-US" sz="3600" b="1" dirty="0" smtClean="0">
                <a:solidFill>
                  <a:srgbClr val="FF0000"/>
                </a:solidFill>
              </a:rPr>
              <a:t>Fundamental </a:t>
            </a:r>
            <a:r>
              <a:rPr lang="en-US" sz="3600" b="1" dirty="0">
                <a:solidFill>
                  <a:srgbClr val="FF0000"/>
                </a:solidFill>
              </a:rPr>
              <a:t>Requirements:</a:t>
            </a:r>
            <a:r>
              <a:rPr lang="en-US" sz="3600" dirty="0"/>
              <a:t> </a:t>
            </a:r>
          </a:p>
          <a:p>
            <a:pPr lvl="1">
              <a:lnSpc>
                <a:spcPct val="80000"/>
              </a:lnSpc>
            </a:pPr>
            <a:r>
              <a:rPr lang="en-US" sz="1800" dirty="0" smtClean="0"/>
              <a:t>Conduct prompt Article 15.17, CCP Hearings (</a:t>
            </a:r>
            <a:r>
              <a:rPr lang="en-US" sz="1800" dirty="0" err="1" smtClean="0"/>
              <a:t>Magistration</a:t>
            </a:r>
            <a:r>
              <a:rPr lang="en-US" sz="1800" dirty="0" smtClean="0"/>
              <a:t>)</a:t>
            </a:r>
            <a:endParaRPr lang="en-US" sz="1800" dirty="0"/>
          </a:p>
          <a:p>
            <a:pPr lvl="1">
              <a:lnSpc>
                <a:spcPct val="80000"/>
              </a:lnSpc>
            </a:pPr>
            <a:r>
              <a:rPr lang="en-US" sz="1800" dirty="0"/>
              <a:t>Develop a Standard of Indigence and Process to Determine Eligibility</a:t>
            </a:r>
          </a:p>
          <a:p>
            <a:pPr lvl="1">
              <a:lnSpc>
                <a:spcPct val="80000"/>
              </a:lnSpc>
            </a:pPr>
            <a:r>
              <a:rPr lang="en-US" sz="1800" dirty="0" smtClean="0"/>
              <a:t>Establish Minimum </a:t>
            </a:r>
            <a:r>
              <a:rPr lang="en-US" sz="1800" dirty="0"/>
              <a:t>Attorney Qualifications </a:t>
            </a:r>
          </a:p>
          <a:p>
            <a:pPr lvl="1">
              <a:lnSpc>
                <a:spcPct val="80000"/>
              </a:lnSpc>
            </a:pPr>
            <a:r>
              <a:rPr lang="en-US" sz="1800" dirty="0" smtClean="0"/>
              <a:t>Ensure Timely </a:t>
            </a:r>
            <a:r>
              <a:rPr lang="en-US" sz="1800" dirty="0"/>
              <a:t>Appointment of Counsel</a:t>
            </a:r>
          </a:p>
          <a:p>
            <a:pPr lvl="1">
              <a:lnSpc>
                <a:spcPct val="80000"/>
              </a:lnSpc>
            </a:pPr>
            <a:r>
              <a:rPr lang="en-US" sz="1800" dirty="0" smtClean="0"/>
              <a:t>Establish a Fair</a:t>
            </a:r>
            <a:r>
              <a:rPr lang="en-US" sz="1800" dirty="0"/>
              <a:t>, </a:t>
            </a:r>
            <a:r>
              <a:rPr lang="en-US" sz="1800" dirty="0" smtClean="0"/>
              <a:t>Neutral</a:t>
            </a:r>
            <a:r>
              <a:rPr lang="en-US" sz="1800" dirty="0"/>
              <a:t>, and </a:t>
            </a:r>
            <a:r>
              <a:rPr lang="en-US" sz="1800" dirty="0" smtClean="0"/>
              <a:t>Non-discriminatory </a:t>
            </a:r>
            <a:r>
              <a:rPr lang="en-US" sz="1800" dirty="0"/>
              <a:t>A</a:t>
            </a:r>
            <a:r>
              <a:rPr lang="en-US" sz="1800" dirty="0" smtClean="0"/>
              <a:t>ttorney  Selection </a:t>
            </a:r>
            <a:r>
              <a:rPr lang="en-US" sz="1800" dirty="0"/>
              <a:t>P</a:t>
            </a:r>
            <a:r>
              <a:rPr lang="en-US" sz="1800" dirty="0" smtClean="0"/>
              <a:t>rocess</a:t>
            </a:r>
            <a:endParaRPr lang="en-US" sz="1800" dirty="0"/>
          </a:p>
          <a:p>
            <a:pPr lvl="1">
              <a:lnSpc>
                <a:spcPct val="80000"/>
              </a:lnSpc>
            </a:pPr>
            <a:r>
              <a:rPr lang="en-US" sz="1800" dirty="0" smtClean="0"/>
              <a:t>Promulgate a Standard </a:t>
            </a:r>
            <a:r>
              <a:rPr lang="en-US" sz="1800" dirty="0"/>
              <a:t>A</a:t>
            </a:r>
            <a:r>
              <a:rPr lang="en-US" sz="1800" dirty="0" smtClean="0"/>
              <a:t>ttorney </a:t>
            </a:r>
            <a:r>
              <a:rPr lang="en-US" sz="1800" dirty="0"/>
              <a:t>F</a:t>
            </a:r>
            <a:r>
              <a:rPr lang="en-US" sz="1800" dirty="0" smtClean="0"/>
              <a:t>ee Schedule</a:t>
            </a:r>
            <a:br>
              <a:rPr lang="en-US" sz="1800" dirty="0" smtClean="0"/>
            </a:br>
            <a:endParaRPr lang="en-US" sz="2100" b="1" dirty="0"/>
          </a:p>
          <a:p>
            <a:pPr>
              <a:lnSpc>
                <a:spcPct val="80000"/>
              </a:lnSpc>
            </a:pPr>
            <a:r>
              <a:rPr lang="en-US" sz="3600" b="1" dirty="0">
                <a:solidFill>
                  <a:srgbClr val="FF0000"/>
                </a:solidFill>
              </a:rPr>
              <a:t>Local Reporting Requirements:</a:t>
            </a:r>
          </a:p>
          <a:p>
            <a:pPr lvl="1">
              <a:lnSpc>
                <a:spcPct val="80000"/>
              </a:lnSpc>
            </a:pPr>
            <a:r>
              <a:rPr lang="en-US" sz="1800" dirty="0"/>
              <a:t>Indigent Defense Plan (judiciary)</a:t>
            </a:r>
          </a:p>
          <a:p>
            <a:pPr lvl="1">
              <a:lnSpc>
                <a:spcPct val="80000"/>
              </a:lnSpc>
            </a:pPr>
            <a:r>
              <a:rPr lang="en-US" sz="1800" dirty="0"/>
              <a:t>Indigent Defense Expenditures and Attorney Case Count (auditor/treasurer)</a:t>
            </a:r>
          </a:p>
          <a:p>
            <a:pPr lvl="1">
              <a:lnSpc>
                <a:spcPct val="80000"/>
              </a:lnSpc>
            </a:pPr>
            <a:r>
              <a:rPr lang="en-US" sz="1800" dirty="0"/>
              <a:t>Practice Time Figures (criminal defense attorneys)</a:t>
            </a:r>
          </a:p>
          <a:p>
            <a:pPr marL="150876" lvl="1" indent="0">
              <a:lnSpc>
                <a:spcPct val="80000"/>
              </a:lnSpc>
              <a:buNone/>
            </a:pPr>
            <a:endParaRPr lang="en-US" sz="1425" b="1" dirty="0"/>
          </a:p>
        </p:txBody>
      </p:sp>
      <p:sp>
        <p:nvSpPr>
          <p:cNvPr id="5" name="Title 1"/>
          <p:cNvSpPr>
            <a:spLocks noGrp="1"/>
          </p:cNvSpPr>
          <p:nvPr>
            <p:ph type="title"/>
          </p:nvPr>
        </p:nvSpPr>
        <p:spPr>
          <a:xfrm>
            <a:off x="457200" y="457200"/>
            <a:ext cx="8272212" cy="514235"/>
          </a:xfrm>
        </p:spPr>
        <p:txBody>
          <a:bodyPr>
            <a:noAutofit/>
          </a:bodyPr>
          <a:lstStyle/>
          <a:p>
            <a:pPr algn="ctr"/>
            <a:r>
              <a:rPr lang="en-US" b="1" dirty="0">
                <a:solidFill>
                  <a:srgbClr val="FF0000"/>
                </a:solidFill>
              </a:rPr>
              <a:t>The Fair Defense </a:t>
            </a:r>
            <a:r>
              <a:rPr lang="en-US" b="1" dirty="0" smtClean="0">
                <a:solidFill>
                  <a:srgbClr val="FF0000"/>
                </a:solidFill>
              </a:rPr>
              <a:t>Act</a:t>
            </a:r>
            <a:endParaRPr lang="en-US" b="1" dirty="0">
              <a:solidFill>
                <a:srgbClr val="FF0000"/>
              </a:solidFill>
            </a:endParaRPr>
          </a:p>
        </p:txBody>
      </p:sp>
    </p:spTree>
    <p:extLst>
      <p:ext uri="{BB962C8B-B14F-4D97-AF65-F5344CB8AC3E}">
        <p14:creationId xmlns:p14="http://schemas.microsoft.com/office/powerpoint/2010/main" val="234156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0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0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04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04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04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04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045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045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0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Request for Counsel Checklist</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2778283" y="1404494"/>
            <a:ext cx="3579487" cy="4478735"/>
          </a:xfrm>
          <a:prstGeom prst="rect">
            <a:avLst/>
          </a:prstGeom>
        </p:spPr>
      </p:pic>
    </p:spTree>
    <p:extLst>
      <p:ext uri="{BB962C8B-B14F-4D97-AF65-F5344CB8AC3E}">
        <p14:creationId xmlns:p14="http://schemas.microsoft.com/office/powerpoint/2010/main" val="423751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94" y="1456118"/>
            <a:ext cx="8272212" cy="514235"/>
          </a:xfrm>
        </p:spPr>
        <p:txBody>
          <a:bodyPr>
            <a:noAutofit/>
          </a:bodyPr>
          <a:lstStyle/>
          <a:p>
            <a:pPr algn="ctr"/>
            <a:r>
              <a:rPr lang="en-US" sz="3600" b="1" dirty="0">
                <a:solidFill>
                  <a:srgbClr val="FF0000"/>
                </a:solidFill>
              </a:rPr>
              <a:t>Timelines for Appointment of Counsel</a:t>
            </a:r>
          </a:p>
        </p:txBody>
      </p:sp>
      <p:sp>
        <p:nvSpPr>
          <p:cNvPr id="6" name="Rectangle 4"/>
          <p:cNvSpPr>
            <a:spLocks noChangeArrowheads="1"/>
          </p:cNvSpPr>
          <p:nvPr/>
        </p:nvSpPr>
        <p:spPr bwMode="auto">
          <a:xfrm>
            <a:off x="980988" y="3138007"/>
            <a:ext cx="971550" cy="857250"/>
          </a:xfrm>
          <a:prstGeom prst="rect">
            <a:avLst/>
          </a:prstGeom>
          <a:noFill/>
          <a:ln w="9525">
            <a:solidFill>
              <a:schemeClr val="tx1"/>
            </a:solidFill>
            <a:miter lim="800000"/>
            <a:headEnd/>
            <a:tailEnd/>
          </a:ln>
          <a:effectLst/>
        </p:spPr>
        <p:txBody>
          <a:bodyPr wrap="none" anchor="ctr"/>
          <a:lstStyle/>
          <a:p>
            <a:pPr algn="ctr"/>
            <a:r>
              <a:rPr lang="en-US" altLang="en-US" sz="2800" dirty="0"/>
              <a:t>Arrest</a:t>
            </a:r>
          </a:p>
        </p:txBody>
      </p:sp>
      <p:sp>
        <p:nvSpPr>
          <p:cNvPr id="7" name="Rectangle 5"/>
          <p:cNvSpPr>
            <a:spLocks noChangeArrowheads="1"/>
          </p:cNvSpPr>
          <p:nvPr/>
        </p:nvSpPr>
        <p:spPr bwMode="auto">
          <a:xfrm>
            <a:off x="2295438" y="3138007"/>
            <a:ext cx="1085850" cy="1257300"/>
          </a:xfrm>
          <a:prstGeom prst="rect">
            <a:avLst/>
          </a:prstGeom>
          <a:noFill/>
          <a:ln w="9525">
            <a:solidFill>
              <a:schemeClr val="tx1"/>
            </a:solidFill>
            <a:miter lim="800000"/>
            <a:headEnd/>
            <a:tailEnd/>
          </a:ln>
          <a:effectLst/>
        </p:spPr>
        <p:txBody>
          <a:bodyPr wrap="none" anchor="ctr"/>
          <a:lstStyle/>
          <a:p>
            <a:pPr algn="ctr"/>
            <a:r>
              <a:rPr lang="en-US" altLang="en-US" sz="1600" dirty="0" err="1" smtClean="0"/>
              <a:t>Magistration</a:t>
            </a:r>
            <a:endParaRPr lang="en-US" altLang="en-US" sz="1600" dirty="0" smtClean="0"/>
          </a:p>
          <a:p>
            <a:pPr algn="ctr"/>
            <a:r>
              <a:rPr lang="en-US" altLang="en-US" sz="1600" dirty="0" smtClean="0"/>
              <a:t>(Request for</a:t>
            </a:r>
          </a:p>
          <a:p>
            <a:pPr algn="ctr"/>
            <a:r>
              <a:rPr lang="en-US" altLang="en-US" sz="1600" dirty="0" smtClean="0"/>
              <a:t>Counsel </a:t>
            </a:r>
          </a:p>
          <a:p>
            <a:pPr algn="ctr"/>
            <a:r>
              <a:rPr lang="en-US" altLang="en-US" sz="1600" dirty="0" smtClean="0"/>
              <a:t>Taken)</a:t>
            </a:r>
          </a:p>
          <a:p>
            <a:pPr algn="ctr"/>
            <a:r>
              <a:rPr lang="en-US" altLang="en-US" sz="1600" dirty="0" smtClean="0"/>
              <a:t>Art</a:t>
            </a:r>
            <a:r>
              <a:rPr lang="en-US" altLang="en-US" sz="1600" dirty="0"/>
              <a:t>. 15.17(a)</a:t>
            </a:r>
          </a:p>
        </p:txBody>
      </p:sp>
      <p:sp>
        <p:nvSpPr>
          <p:cNvPr id="8" name="Rectangle 6"/>
          <p:cNvSpPr>
            <a:spLocks noChangeArrowheads="1"/>
          </p:cNvSpPr>
          <p:nvPr/>
        </p:nvSpPr>
        <p:spPr bwMode="auto">
          <a:xfrm>
            <a:off x="3667038" y="3138007"/>
            <a:ext cx="1143000" cy="1257300"/>
          </a:xfrm>
          <a:prstGeom prst="rect">
            <a:avLst/>
          </a:prstGeom>
          <a:noFill/>
          <a:ln w="9525">
            <a:solidFill>
              <a:schemeClr val="tx1"/>
            </a:solidFill>
            <a:miter lim="800000"/>
            <a:headEnd/>
            <a:tailEnd/>
          </a:ln>
          <a:effectLst/>
        </p:spPr>
        <p:txBody>
          <a:bodyPr wrap="none" anchor="ctr"/>
          <a:lstStyle/>
          <a:p>
            <a:pPr algn="ctr"/>
            <a:r>
              <a:rPr lang="en-US" altLang="en-US" sz="1350" dirty="0"/>
              <a:t>Request for</a:t>
            </a:r>
          </a:p>
          <a:p>
            <a:pPr algn="ctr"/>
            <a:r>
              <a:rPr lang="en-US" altLang="en-US" sz="1350" dirty="0"/>
              <a:t>Counsel </a:t>
            </a:r>
          </a:p>
          <a:p>
            <a:pPr algn="ctr"/>
            <a:r>
              <a:rPr lang="en-US" altLang="en-US" sz="1350" dirty="0"/>
              <a:t>Received by</a:t>
            </a:r>
          </a:p>
          <a:p>
            <a:pPr algn="ctr"/>
            <a:r>
              <a:rPr lang="en-US" altLang="en-US" sz="1350" dirty="0"/>
              <a:t>Appointing</a:t>
            </a:r>
          </a:p>
          <a:p>
            <a:pPr algn="ctr"/>
            <a:r>
              <a:rPr lang="en-US" altLang="en-US" sz="1350" dirty="0"/>
              <a:t>Authority</a:t>
            </a:r>
          </a:p>
          <a:p>
            <a:pPr algn="ctr"/>
            <a:r>
              <a:rPr lang="en-US" altLang="en-US" sz="1350" dirty="0"/>
              <a:t>Art. 15.17(a)</a:t>
            </a:r>
          </a:p>
        </p:txBody>
      </p:sp>
      <p:sp>
        <p:nvSpPr>
          <p:cNvPr id="9" name="Rectangle 7"/>
          <p:cNvSpPr>
            <a:spLocks noChangeArrowheads="1"/>
          </p:cNvSpPr>
          <p:nvPr/>
        </p:nvSpPr>
        <p:spPr bwMode="auto">
          <a:xfrm>
            <a:off x="5152938" y="3023707"/>
            <a:ext cx="1314450" cy="1485900"/>
          </a:xfrm>
          <a:prstGeom prst="rect">
            <a:avLst/>
          </a:prstGeom>
          <a:noFill/>
          <a:ln w="9525">
            <a:solidFill>
              <a:schemeClr val="tx1"/>
            </a:solidFill>
            <a:miter lim="800000"/>
            <a:headEnd/>
            <a:tailEnd/>
          </a:ln>
          <a:effectLst/>
        </p:spPr>
        <p:txBody>
          <a:bodyPr wrap="none" anchor="ctr"/>
          <a:lstStyle/>
          <a:p>
            <a:pPr algn="ctr"/>
            <a:r>
              <a:rPr lang="en-US" altLang="en-US" sz="1350" dirty="0"/>
              <a:t>Appointing</a:t>
            </a:r>
          </a:p>
          <a:p>
            <a:pPr algn="ctr"/>
            <a:r>
              <a:rPr lang="en-US" altLang="en-US" sz="1350" dirty="0"/>
              <a:t>Authority </a:t>
            </a:r>
          </a:p>
          <a:p>
            <a:pPr algn="ctr"/>
            <a:r>
              <a:rPr lang="en-US" altLang="en-US" sz="1350" dirty="0"/>
              <a:t>Determines</a:t>
            </a:r>
          </a:p>
          <a:p>
            <a:pPr algn="ctr"/>
            <a:r>
              <a:rPr lang="en-US" altLang="en-US" sz="1350" dirty="0"/>
              <a:t>Indigence and</a:t>
            </a:r>
          </a:p>
          <a:p>
            <a:pPr algn="ctr"/>
            <a:r>
              <a:rPr lang="en-US" altLang="en-US" sz="1350" dirty="0"/>
              <a:t>Notifies</a:t>
            </a:r>
          </a:p>
          <a:p>
            <a:pPr algn="ctr"/>
            <a:r>
              <a:rPr lang="en-US" altLang="en-US" sz="1350" dirty="0"/>
              <a:t>Counsel</a:t>
            </a:r>
          </a:p>
          <a:p>
            <a:pPr algn="ctr"/>
            <a:r>
              <a:rPr lang="en-US" altLang="en-US" sz="1350" dirty="0"/>
              <a:t>Art. 1.051(c)</a:t>
            </a:r>
          </a:p>
        </p:txBody>
      </p:sp>
      <p:sp>
        <p:nvSpPr>
          <p:cNvPr id="10" name="Rectangle 8"/>
          <p:cNvSpPr>
            <a:spLocks noChangeArrowheads="1"/>
          </p:cNvSpPr>
          <p:nvPr/>
        </p:nvSpPr>
        <p:spPr bwMode="auto">
          <a:xfrm>
            <a:off x="6724563" y="3023707"/>
            <a:ext cx="1028700" cy="1257300"/>
          </a:xfrm>
          <a:prstGeom prst="rect">
            <a:avLst/>
          </a:prstGeom>
          <a:noFill/>
          <a:ln w="9525">
            <a:solidFill>
              <a:schemeClr val="tx1"/>
            </a:solidFill>
            <a:miter lim="800000"/>
            <a:headEnd/>
            <a:tailEnd/>
          </a:ln>
          <a:effectLst/>
        </p:spPr>
        <p:txBody>
          <a:bodyPr wrap="none" anchor="ctr"/>
          <a:lstStyle/>
          <a:p>
            <a:pPr algn="ctr"/>
            <a:r>
              <a:rPr lang="en-US" altLang="en-US" sz="1350" dirty="0"/>
              <a:t>Appointed</a:t>
            </a:r>
          </a:p>
          <a:p>
            <a:pPr algn="ctr"/>
            <a:r>
              <a:rPr lang="en-US" altLang="en-US" sz="1350" dirty="0"/>
              <a:t>Counsel</a:t>
            </a:r>
          </a:p>
          <a:p>
            <a:pPr algn="ctr"/>
            <a:r>
              <a:rPr lang="en-US" altLang="en-US" sz="1350" dirty="0"/>
              <a:t>Contacts</a:t>
            </a:r>
          </a:p>
          <a:p>
            <a:pPr algn="ctr"/>
            <a:r>
              <a:rPr lang="en-US" altLang="en-US" sz="1350" dirty="0"/>
              <a:t>Client </a:t>
            </a:r>
          </a:p>
          <a:p>
            <a:pPr algn="ctr"/>
            <a:r>
              <a:rPr lang="en-US" altLang="en-US" sz="1350" dirty="0"/>
              <a:t>Art. 26.04(j)(1)</a:t>
            </a:r>
          </a:p>
        </p:txBody>
      </p:sp>
      <p:sp>
        <p:nvSpPr>
          <p:cNvPr id="11" name="Text Box 9"/>
          <p:cNvSpPr txBox="1">
            <a:spLocks noChangeArrowheads="1"/>
          </p:cNvSpPr>
          <p:nvPr/>
        </p:nvSpPr>
        <p:spPr bwMode="auto">
          <a:xfrm>
            <a:off x="1666788" y="2737957"/>
            <a:ext cx="8572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50" b="1" dirty="0"/>
              <a:t>48 hours</a:t>
            </a:r>
          </a:p>
        </p:txBody>
      </p:sp>
      <p:sp>
        <p:nvSpPr>
          <p:cNvPr id="12" name="Text Box 10"/>
          <p:cNvSpPr txBox="1">
            <a:spLocks noChangeArrowheads="1"/>
          </p:cNvSpPr>
          <p:nvPr/>
        </p:nvSpPr>
        <p:spPr bwMode="auto">
          <a:xfrm>
            <a:off x="4409988" y="2680807"/>
            <a:ext cx="1543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50" b="1" dirty="0"/>
              <a:t>1 or 3 workdays</a:t>
            </a:r>
          </a:p>
        </p:txBody>
      </p:sp>
      <p:sp>
        <p:nvSpPr>
          <p:cNvPr id="13" name="Text Box 11"/>
          <p:cNvSpPr txBox="1">
            <a:spLocks noChangeArrowheads="1"/>
          </p:cNvSpPr>
          <p:nvPr/>
        </p:nvSpPr>
        <p:spPr bwMode="auto">
          <a:xfrm>
            <a:off x="3038388" y="2737957"/>
            <a:ext cx="8572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50" b="1" dirty="0"/>
              <a:t>24 hours</a:t>
            </a:r>
          </a:p>
        </p:txBody>
      </p:sp>
      <p:sp>
        <p:nvSpPr>
          <p:cNvPr id="14" name="Text Box 12"/>
          <p:cNvSpPr txBox="1">
            <a:spLocks noChangeArrowheads="1"/>
          </p:cNvSpPr>
          <p:nvPr/>
        </p:nvSpPr>
        <p:spPr bwMode="auto">
          <a:xfrm>
            <a:off x="6181638" y="2623657"/>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50" b="1"/>
              <a:t>1 workday</a:t>
            </a:r>
          </a:p>
        </p:txBody>
      </p:sp>
      <p:sp>
        <p:nvSpPr>
          <p:cNvPr id="15" name="Line 13"/>
          <p:cNvSpPr>
            <a:spLocks noChangeShapeType="1"/>
          </p:cNvSpPr>
          <p:nvPr/>
        </p:nvSpPr>
        <p:spPr bwMode="auto">
          <a:xfrm>
            <a:off x="1952538" y="3595207"/>
            <a:ext cx="342900"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 name="Line 14"/>
          <p:cNvSpPr>
            <a:spLocks noChangeShapeType="1"/>
          </p:cNvSpPr>
          <p:nvPr/>
        </p:nvSpPr>
        <p:spPr bwMode="auto">
          <a:xfrm>
            <a:off x="3381288" y="3595207"/>
            <a:ext cx="285750"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 name="Line 15"/>
          <p:cNvSpPr>
            <a:spLocks noChangeShapeType="1"/>
          </p:cNvSpPr>
          <p:nvPr/>
        </p:nvSpPr>
        <p:spPr bwMode="auto">
          <a:xfrm>
            <a:off x="4810038" y="3652357"/>
            <a:ext cx="342900"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8" name="Line 16"/>
          <p:cNvSpPr>
            <a:spLocks noChangeShapeType="1"/>
          </p:cNvSpPr>
          <p:nvPr/>
        </p:nvSpPr>
        <p:spPr bwMode="auto">
          <a:xfrm>
            <a:off x="6467388" y="3595207"/>
            <a:ext cx="228600"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7021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1404" y="581879"/>
            <a:ext cx="8272212" cy="519758"/>
          </a:xfrm>
        </p:spPr>
        <p:txBody>
          <a:bodyPr>
            <a:noAutofit/>
          </a:bodyPr>
          <a:lstStyle/>
          <a:p>
            <a:pPr algn="ctr"/>
            <a:r>
              <a:rPr lang="en-US" sz="3600" b="1" dirty="0">
                <a:solidFill>
                  <a:srgbClr val="FF0000"/>
                </a:solidFill>
              </a:rPr>
              <a:t>Counsel for </a:t>
            </a:r>
            <a:r>
              <a:rPr lang="en-US" sz="3600" b="1" dirty="0" smtClean="0">
                <a:solidFill>
                  <a:srgbClr val="FF0000"/>
                </a:solidFill>
              </a:rPr>
              <a:t>Out </a:t>
            </a:r>
            <a:r>
              <a:rPr lang="en-US" sz="3600" b="1" dirty="0">
                <a:solidFill>
                  <a:srgbClr val="FF0000"/>
                </a:solidFill>
              </a:rPr>
              <a:t>of </a:t>
            </a:r>
            <a:r>
              <a:rPr lang="en-US" sz="3600" b="1" dirty="0" smtClean="0">
                <a:solidFill>
                  <a:srgbClr val="FF0000"/>
                </a:solidFill>
              </a:rPr>
              <a:t>County </a:t>
            </a:r>
            <a:r>
              <a:rPr lang="en-US" sz="3600" b="1" dirty="0">
                <a:solidFill>
                  <a:srgbClr val="FF0000"/>
                </a:solidFill>
              </a:rPr>
              <a:t>A</a:t>
            </a:r>
            <a:r>
              <a:rPr lang="en-US" sz="3600" b="1" dirty="0" smtClean="0">
                <a:solidFill>
                  <a:srgbClr val="FF0000"/>
                </a:solidFill>
              </a:rPr>
              <a:t>rrestees</a:t>
            </a:r>
            <a:endParaRPr lang="en-US" sz="3600" b="1" dirty="0">
              <a:solidFill>
                <a:srgbClr val="FF0000"/>
              </a:solidFill>
            </a:endParaRPr>
          </a:p>
        </p:txBody>
      </p:sp>
      <p:sp>
        <p:nvSpPr>
          <p:cNvPr id="4" name="TextBox 3"/>
          <p:cNvSpPr txBox="1"/>
          <p:nvPr/>
        </p:nvSpPr>
        <p:spPr>
          <a:xfrm>
            <a:off x="304800" y="1193055"/>
            <a:ext cx="8337722" cy="1546577"/>
          </a:xfrm>
          <a:prstGeom prst="rect">
            <a:avLst/>
          </a:prstGeom>
          <a:noFill/>
        </p:spPr>
        <p:txBody>
          <a:bodyPr wrap="square" rtlCol="0">
            <a:spAutoFit/>
          </a:bodyPr>
          <a:lstStyle/>
          <a:p>
            <a:r>
              <a:rPr lang="en-US" b="1" dirty="0"/>
              <a:t>Clarifies the procedures for appointment of counsel for a person arrested and jailed in a county based on a warrant issued by a different county, which has been confusing under prior existing law. </a:t>
            </a:r>
          </a:p>
          <a:p>
            <a:endParaRPr lang="en-US" sz="1350" b="1" dirty="0"/>
          </a:p>
          <a:p>
            <a:endParaRPr lang="en-US" sz="1350" b="1" dirty="0"/>
          </a:p>
          <a:p>
            <a:r>
              <a:rPr lang="en-US" sz="1350" b="1" dirty="0"/>
              <a:t>   </a:t>
            </a:r>
          </a:p>
        </p:txBody>
      </p:sp>
      <p:pic>
        <p:nvPicPr>
          <p:cNvPr id="5" name="Content Placeholder 4"/>
          <p:cNvPicPr>
            <a:picLocks noGrp="1"/>
          </p:cNvPicPr>
          <p:nvPr>
            <p:ph idx="1"/>
          </p:nvPr>
        </p:nvPicPr>
        <p:blipFill rotWithShape="1">
          <a:blip r:embed="rId2" cstate="print">
            <a:extLst>
              <a:ext uri="{28A0092B-C50C-407E-A947-70E740481C1C}">
                <a14:useLocalDpi xmlns:a14="http://schemas.microsoft.com/office/drawing/2010/main" val="0"/>
              </a:ext>
            </a:extLst>
          </a:blip>
          <a:srcRect t="20861" b="-19560"/>
          <a:stretch/>
        </p:blipFill>
        <p:spPr bwMode="auto">
          <a:xfrm>
            <a:off x="1088318" y="2133600"/>
            <a:ext cx="7098383" cy="3666646"/>
          </a:xfrm>
          <a:prstGeom prst="rect">
            <a:avLst/>
          </a:prstGeom>
          <a:solidFill>
            <a:schemeClr val="tx1"/>
          </a:solidFill>
        </p:spPr>
      </p:pic>
      <p:sp>
        <p:nvSpPr>
          <p:cNvPr id="7" name="Rectangle 6"/>
          <p:cNvSpPr/>
          <p:nvPr/>
        </p:nvSpPr>
        <p:spPr>
          <a:xfrm>
            <a:off x="1088318" y="5562600"/>
            <a:ext cx="5712643" cy="1015663"/>
          </a:xfrm>
          <a:prstGeom prst="rect">
            <a:avLst/>
          </a:prstGeom>
          <a:pattFill prst="pct5">
            <a:fgClr>
              <a:schemeClr val="bg2"/>
            </a:fgClr>
            <a:bgClr>
              <a:schemeClr val="tx1"/>
            </a:bgClr>
          </a:pattFill>
          <a:ln>
            <a:noFill/>
          </a:ln>
        </p:spPr>
        <p:txBody>
          <a:bodyPr wrap="square">
            <a:spAutoFit/>
          </a:bodyPr>
          <a:lstStyle/>
          <a:p>
            <a:r>
              <a:rPr lang="en-US" sz="2000" b="1" dirty="0">
                <a:solidFill>
                  <a:schemeClr val="bg1"/>
                </a:solidFill>
              </a:rPr>
              <a:t>Out of County Arrest Contacts: </a:t>
            </a:r>
            <a:r>
              <a:rPr lang="en-US" sz="2000" dirty="0">
                <a:hlinkClick r:id="rId3"/>
              </a:rPr>
              <a:t>http://tidc.tamu.edu/public.net/Reports/OutOfCountyArrestContacts.aspx</a:t>
            </a:r>
            <a:r>
              <a:rPr lang="en-US" sz="2000" dirty="0"/>
              <a:t> </a:t>
            </a:r>
          </a:p>
        </p:txBody>
      </p:sp>
    </p:spTree>
    <p:extLst>
      <p:ext uri="{BB962C8B-B14F-4D97-AF65-F5344CB8AC3E}">
        <p14:creationId xmlns:p14="http://schemas.microsoft.com/office/powerpoint/2010/main" val="208878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pPr algn="ctr"/>
            <a:r>
              <a:rPr lang="en-US" sz="3000" b="1" dirty="0" smtClean="0"/>
              <a:t>COUNTY BEST PRACTICE AWARD</a:t>
            </a:r>
            <a:endParaRPr lang="en-US" sz="3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17638"/>
            <a:ext cx="4311269" cy="389572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90800"/>
            <a:ext cx="3453717" cy="3559175"/>
          </a:xfrm>
          <a:prstGeom prst="rect">
            <a:avLst/>
          </a:prstGeom>
        </p:spPr>
      </p:pic>
    </p:spTree>
    <p:extLst>
      <p:ext uri="{BB962C8B-B14F-4D97-AF65-F5344CB8AC3E}">
        <p14:creationId xmlns:p14="http://schemas.microsoft.com/office/powerpoint/2010/main" val="139097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386144"/>
            <a:ext cx="8991600" cy="3108122"/>
          </a:xfrm>
        </p:spPr>
        <p:txBody>
          <a:bodyPr>
            <a:noAutofit/>
          </a:bodyPr>
          <a:lstStyle/>
          <a:p>
            <a:pPr marL="0" indent="0" algn="ctr">
              <a:spcBef>
                <a:spcPts val="0"/>
              </a:spcBef>
              <a:buNone/>
            </a:pPr>
            <a:r>
              <a:rPr lang="en-US" sz="4400" b="1" cap="all" dirty="0">
                <a:solidFill>
                  <a:srgbClr val="FF0000"/>
                </a:solidFill>
                <a:effectLst>
                  <a:outerShdw blurRad="38100" dist="38100" dir="2700000" algn="tl">
                    <a:srgbClr val="000000">
                      <a:alpha val="43137"/>
                    </a:srgbClr>
                  </a:outerShdw>
                </a:effectLst>
              </a:rPr>
              <a:t>Screening for </a:t>
            </a:r>
            <a:r>
              <a:rPr lang="en-US" sz="4400" b="1" cap="all" dirty="0" smtClean="0">
                <a:solidFill>
                  <a:srgbClr val="FF0000"/>
                </a:solidFill>
                <a:effectLst>
                  <a:outerShdw blurRad="38100" dist="38100" dir="2700000" algn="tl">
                    <a:srgbClr val="000000">
                      <a:alpha val="43137"/>
                    </a:srgbClr>
                  </a:outerShdw>
                </a:effectLst>
              </a:rPr>
              <a:t>Indigence</a:t>
            </a:r>
          </a:p>
          <a:p>
            <a:pPr marL="0" indent="0" algn="ctr">
              <a:spcBef>
                <a:spcPts val="0"/>
              </a:spcBef>
              <a:buNone/>
            </a:pPr>
            <a:r>
              <a:rPr lang="en-US" sz="4400" b="1" cap="all" dirty="0">
                <a:solidFill>
                  <a:srgbClr val="FF0000"/>
                </a:solidFill>
                <a:effectLst>
                  <a:outerShdw blurRad="38100" dist="38100" dir="2700000" algn="tl">
                    <a:srgbClr val="000000">
                      <a:alpha val="43137"/>
                    </a:srgbClr>
                  </a:outerShdw>
                </a:effectLst>
              </a:rPr>
              <a:t>&amp;</a:t>
            </a:r>
            <a:br>
              <a:rPr lang="en-US" sz="4400" b="1" cap="all" dirty="0">
                <a:solidFill>
                  <a:srgbClr val="FF0000"/>
                </a:solidFill>
                <a:effectLst>
                  <a:outerShdw blurRad="38100" dist="38100" dir="2700000" algn="tl">
                    <a:srgbClr val="000000">
                      <a:alpha val="43137"/>
                    </a:srgbClr>
                  </a:outerShdw>
                </a:effectLst>
              </a:rPr>
            </a:br>
            <a:r>
              <a:rPr lang="en-US" sz="4400" b="1" cap="all" dirty="0" smtClean="0">
                <a:solidFill>
                  <a:srgbClr val="FF0000"/>
                </a:solidFill>
                <a:effectLst>
                  <a:outerShdw blurRad="38100" dist="38100" dir="2700000" algn="tl">
                    <a:srgbClr val="000000">
                      <a:alpha val="43137"/>
                    </a:srgbClr>
                  </a:outerShdw>
                </a:effectLst>
              </a:rPr>
              <a:t>Assessing </a:t>
            </a:r>
            <a:r>
              <a:rPr lang="en-US" sz="4400" b="1" cap="all" dirty="0">
                <a:solidFill>
                  <a:srgbClr val="FF0000"/>
                </a:solidFill>
                <a:effectLst>
                  <a:outerShdw blurRad="38100" dist="38100" dir="2700000" algn="tl">
                    <a:srgbClr val="000000">
                      <a:alpha val="43137"/>
                    </a:srgbClr>
                  </a:outerShdw>
                </a:effectLst>
              </a:rPr>
              <a:t>ability to pay </a:t>
            </a:r>
            <a:endParaRPr lang="en-US" sz="4400" b="1" cap="all" dirty="0" smtClean="0">
              <a:solidFill>
                <a:srgbClr val="FF0000"/>
              </a:solidFill>
              <a:effectLst>
                <a:outerShdw blurRad="38100" dist="38100" dir="2700000" algn="tl">
                  <a:srgbClr val="000000">
                    <a:alpha val="43137"/>
                  </a:srgbClr>
                </a:outerShdw>
              </a:effectLst>
            </a:endParaRPr>
          </a:p>
          <a:p>
            <a:pPr marL="0" indent="0" algn="ctr">
              <a:spcBef>
                <a:spcPts val="0"/>
              </a:spcBef>
              <a:buNone/>
            </a:pPr>
            <a:r>
              <a:rPr lang="en-US" sz="4400" b="1" cap="all" dirty="0" smtClean="0">
                <a:effectLst>
                  <a:outerShdw blurRad="38100" dist="38100" dir="2700000" algn="tl">
                    <a:srgbClr val="000000">
                      <a:alpha val="43137"/>
                    </a:srgbClr>
                  </a:outerShdw>
                </a:effectLst>
              </a:rPr>
              <a:t>(</a:t>
            </a:r>
            <a:r>
              <a:rPr lang="en-US" sz="4400" b="1" cap="all" dirty="0">
                <a:effectLst>
                  <a:outerShdw blurRad="38100" dist="38100" dir="2700000" algn="tl">
                    <a:srgbClr val="000000">
                      <a:alpha val="43137"/>
                    </a:srgbClr>
                  </a:outerShdw>
                </a:effectLst>
              </a:rPr>
              <a:t>SB 1913)</a:t>
            </a:r>
            <a:r>
              <a:rPr lang="en-US" sz="4400" b="1" u="sng" cap="all" dirty="0">
                <a:solidFill>
                  <a:srgbClr val="FF0000"/>
                </a:solidFill>
                <a:effectLst>
                  <a:outerShdw blurRad="38100" dist="38100" dir="2700000" algn="tl">
                    <a:srgbClr val="000000">
                      <a:alpha val="43137"/>
                    </a:srgbClr>
                  </a:outerShdw>
                </a:effectLst>
              </a:rPr>
              <a:t/>
            </a:r>
            <a:br>
              <a:rPr lang="en-US" sz="4400" b="1" u="sng" cap="all" dirty="0">
                <a:solidFill>
                  <a:srgbClr val="FF0000"/>
                </a:solidFill>
                <a:effectLst>
                  <a:outerShdw blurRad="38100" dist="38100" dir="2700000" algn="tl">
                    <a:srgbClr val="000000">
                      <a:alpha val="43137"/>
                    </a:srgbClr>
                  </a:outerShdw>
                </a:effectLst>
              </a:rPr>
            </a:br>
            <a:endParaRPr lang="en-US" sz="4400" b="1" cap="all" dirty="0"/>
          </a:p>
        </p:txBody>
      </p:sp>
      <p:sp>
        <p:nvSpPr>
          <p:cNvPr id="2" name="Title 1"/>
          <p:cNvSpPr>
            <a:spLocks noGrp="1"/>
          </p:cNvSpPr>
          <p:nvPr>
            <p:ph type="title"/>
          </p:nvPr>
        </p:nvSpPr>
        <p:spPr/>
        <p:txBody>
          <a:bodyPr anchor="ctr">
            <a:normAutofit/>
          </a:bodyPr>
          <a:lstStyle/>
          <a:p>
            <a:pPr algn="ctr"/>
            <a:endParaRPr lang="en-US" sz="2700" dirty="0"/>
          </a:p>
        </p:txBody>
      </p:sp>
    </p:spTree>
    <p:extLst>
      <p:ext uri="{BB962C8B-B14F-4D97-AF65-F5344CB8AC3E}">
        <p14:creationId xmlns:p14="http://schemas.microsoft.com/office/powerpoint/2010/main" val="3185661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4996</TotalTime>
  <Words>1060</Words>
  <Application>Microsoft Office PowerPoint</Application>
  <PresentationFormat>On-screen Show (4:3)</PresentationFormat>
  <Paragraphs>134</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Century</vt:lpstr>
      <vt:lpstr>Century Schoolbook</vt:lpstr>
      <vt:lpstr>Courier New</vt:lpstr>
      <vt:lpstr>Times New Roman</vt:lpstr>
      <vt:lpstr>Wingdings</vt:lpstr>
      <vt:lpstr>Wingdings 2</vt:lpstr>
      <vt:lpstr>Office Theme</vt:lpstr>
      <vt:lpstr>Indigence Issues in County Courts: The Labyrinth of Mental Health &amp; Fines, Fees, and Costs </vt:lpstr>
      <vt:lpstr>                          Today’s Agenda  Fair Defense Act     Fundamental requirements     Screening for indigence     NEW Assessing ability to pay (SB 1913)     Waiver of counsel provisions      Bail  17.151, CCP --  Release b/c of Delay   Mental Health Proceedings      16.22, CCP – assessment, screening, &amp; reporting      17.032, CCP – release on personal bond  Funding or lack thereof . . .   </vt:lpstr>
      <vt:lpstr>  Fair Defense Act </vt:lpstr>
      <vt:lpstr>The Fair Defense Act</vt:lpstr>
      <vt:lpstr>Request for Counsel Checklist</vt:lpstr>
      <vt:lpstr>Timelines for Appointment of Counsel</vt:lpstr>
      <vt:lpstr>Counsel for Out of County Arrestees</vt:lpstr>
      <vt:lpstr>COUNTY BEST PRACTICE AWARD</vt:lpstr>
      <vt:lpstr>PowerPoint Presentation</vt:lpstr>
      <vt:lpstr>PowerPoint Presentation</vt:lpstr>
      <vt:lpstr>Waivers of Counsel – to speak with prosecutor</vt:lpstr>
      <vt:lpstr>Waivers of Counsel – to enter a plea </vt:lpstr>
      <vt:lpstr> Get Out-of-Jail-Free Card </vt:lpstr>
      <vt:lpstr>     mental health       </vt:lpstr>
      <vt:lpstr>Definitions</vt:lpstr>
      <vt:lpstr>Definitions </vt:lpstr>
      <vt:lpstr>Art. 16.22 Procedures</vt:lpstr>
      <vt:lpstr>Art. 16.22 Flowchart</vt:lpstr>
      <vt:lpstr>PowerPoint Presentation</vt:lpstr>
      <vt:lpstr>Magistrate’s Order for  Examination and Assessment</vt:lpstr>
      <vt:lpstr>Magistrate’s Order for  Examination and Assessment</vt:lpstr>
      <vt:lpstr>Assessment Form</vt:lpstr>
      <vt:lpstr>Art. 16.22 Procedures / Reports to OCA</vt:lpstr>
      <vt:lpstr>Art. 16.22 Procedures / Reports to OCA</vt:lpstr>
      <vt:lpstr>Art. 16.22 Procedures / Reports to OCA</vt:lpstr>
      <vt:lpstr>PowerPoint Presentation</vt:lpstr>
      <vt:lpstr>Release on Personal Bond of Defendant with Mental Illness</vt:lpstr>
      <vt:lpstr>State Funding of Indigent Defense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 Court v Juvenile Court Jurisdiction</dc:title>
  <dc:creator>randys</dc:creator>
  <cp:lastModifiedBy>Shannon Cavasos</cp:lastModifiedBy>
  <cp:revision>909</cp:revision>
  <cp:lastPrinted>2018-03-21T05:02:41Z</cp:lastPrinted>
  <dcterms:created xsi:type="dcterms:W3CDTF">2009-08-10T14:38:18Z</dcterms:created>
  <dcterms:modified xsi:type="dcterms:W3CDTF">2018-03-21T20:04:31Z</dcterms:modified>
</cp:coreProperties>
</file>